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43"/>
  </p:notesMasterIdLst>
  <p:sldIdLst>
    <p:sldId id="256" r:id="rId2"/>
    <p:sldId id="294" r:id="rId3"/>
    <p:sldId id="320" r:id="rId4"/>
    <p:sldId id="324" r:id="rId5"/>
    <p:sldId id="299" r:id="rId6"/>
    <p:sldId id="298" r:id="rId7"/>
    <p:sldId id="300" r:id="rId8"/>
    <p:sldId id="273" r:id="rId9"/>
    <p:sldId id="303" r:id="rId10"/>
    <p:sldId id="316" r:id="rId11"/>
    <p:sldId id="270" r:id="rId12"/>
    <p:sldId id="271" r:id="rId13"/>
    <p:sldId id="275" r:id="rId14"/>
    <p:sldId id="276" r:id="rId15"/>
    <p:sldId id="321" r:id="rId16"/>
    <p:sldId id="258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330" r:id="rId27"/>
    <p:sldId id="277" r:id="rId28"/>
    <p:sldId id="311" r:id="rId29"/>
    <p:sldId id="319" r:id="rId30"/>
    <p:sldId id="278" r:id="rId31"/>
    <p:sldId id="282" r:id="rId32"/>
    <p:sldId id="328" r:id="rId33"/>
    <p:sldId id="279" r:id="rId34"/>
    <p:sldId id="281" r:id="rId35"/>
    <p:sldId id="325" r:id="rId36"/>
    <p:sldId id="326" r:id="rId37"/>
    <p:sldId id="327" r:id="rId38"/>
    <p:sldId id="283" r:id="rId39"/>
    <p:sldId id="284" r:id="rId40"/>
    <p:sldId id="285" r:id="rId41"/>
    <p:sldId id="301" r:id="rId4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33DB2423-DFA7-4EC3-A640-98520858CFB3}">
          <p14:sldIdLst>
            <p14:sldId id="256"/>
            <p14:sldId id="294"/>
            <p14:sldId id="320"/>
            <p14:sldId id="324"/>
            <p14:sldId id="299"/>
            <p14:sldId id="298"/>
            <p14:sldId id="300"/>
            <p14:sldId id="273"/>
            <p14:sldId id="303"/>
            <p14:sldId id="316"/>
            <p14:sldId id="270"/>
            <p14:sldId id="271"/>
            <p14:sldId id="275"/>
            <p14:sldId id="276"/>
            <p14:sldId id="321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330"/>
            <p14:sldId id="277"/>
            <p14:sldId id="311"/>
            <p14:sldId id="319"/>
            <p14:sldId id="278"/>
            <p14:sldId id="282"/>
            <p14:sldId id="328"/>
            <p14:sldId id="279"/>
            <p14:sldId id="281"/>
            <p14:sldId id="325"/>
            <p14:sldId id="326"/>
            <p14:sldId id="327"/>
            <p14:sldId id="283"/>
            <p14:sldId id="284"/>
            <p14:sldId id="285"/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61" autoAdjust="0"/>
    <p:restoredTop sz="86390" autoAdjust="0"/>
  </p:normalViewPr>
  <p:slideViewPr>
    <p:cSldViewPr>
      <p:cViewPr>
        <p:scale>
          <a:sx n="75" d="100"/>
          <a:sy n="75" d="100"/>
        </p:scale>
        <p:origin x="-2664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7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CF8DA-279B-486D-B4CE-41D63C51AFE7}" type="datetimeFigureOut">
              <a:rPr kumimoji="1" lang="ja-JP" altLang="en-US" smtClean="0"/>
              <a:t>2012/8/5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C314F-4908-472B-A357-85F8A3FBA4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96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C314F-4908-472B-A357-85F8A3FBA4B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25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C314F-4908-472B-A357-85F8A3FBA4B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44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913656"/>
          </a:xfrm>
          <a:ln w="19050">
            <a:solidFill>
              <a:srgbClr val="00B0F0"/>
            </a:solidFill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マスター サブタイトルの書式設定</a:t>
            </a:r>
            <a:endParaRPr kumimoji="1" lang="ja-JP" altLang="en-US" dirty="0"/>
          </a:p>
        </p:txBody>
      </p:sp>
      <p:pic>
        <p:nvPicPr>
          <p:cNvPr id="1026" name="Picture 2" descr="H:\Documents\SkyDrive\デザイン\CLT\CLT2012\CLT201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35" y="391936"/>
            <a:ext cx="7344815" cy="36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93842" y="4008261"/>
            <a:ext cx="7772400" cy="1030560"/>
          </a:xfrm>
          <a:ln w="19050">
            <a:solidFill>
              <a:srgbClr val="6FFF5B"/>
            </a:solidFill>
          </a:ln>
        </p:spPr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546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32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68344" y="274638"/>
            <a:ext cx="1018456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99512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0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C9DD22-FE07-48B0-9523-A10E9BBB4981}" type="datetimeFigureOut">
              <a:rPr kumimoji="1" lang="ja-JP" altLang="en-US" smtClean="0"/>
              <a:t>2012/8/5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2FD0F8-9F55-468C-B6CC-9F0C70F52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898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C9DD22-FE07-48B0-9523-A10E9BBB4981}" type="datetimeFigureOut">
              <a:rPr kumimoji="1" lang="ja-JP" altLang="en-US" smtClean="0"/>
              <a:t>2012/8/5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2FD0F8-9F55-468C-B6CC-9F0C70F52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99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with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775" y="274638"/>
            <a:ext cx="8229600" cy="63408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>
            <a:lvl1pPr algn="l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4000" b="0" kern="1200" cap="none" spc="-125" baseline="0" dirty="0">
                <a:ln w="3175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alpha val="40000"/>
                    </a:schemeClr>
                  </a:outerShdw>
                </a:effectLst>
                <a:latin typeface="メイリオ" pitchFamily="50" charset="-128"/>
                <a:ea typeface="メイリオ" pitchFamily="50" charset="-128"/>
                <a:cs typeface="+mj-cs"/>
              </a:defRPr>
            </a:lvl1pPr>
          </a:lstStyle>
          <a:p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839913"/>
            <a:ext cx="8382000" cy="1854867"/>
          </a:xfrm>
        </p:spPr>
        <p:txBody>
          <a:bodyPr/>
          <a:lstStyle>
            <a:lvl1pPr>
              <a:lnSpc>
                <a:spcPct val="90000"/>
              </a:lnSpc>
              <a:defRPr sz="2800">
                <a:latin typeface="メイリオ" pitchFamily="50" charset="-128"/>
                <a:ea typeface="メイリオ" pitchFamily="50" charset="-128"/>
              </a:defRPr>
            </a:lvl1pPr>
            <a:lvl2pPr>
              <a:lnSpc>
                <a:spcPct val="90000"/>
              </a:lnSpc>
              <a:defRPr sz="2400">
                <a:latin typeface="メイリオ" pitchFamily="50" charset="-128"/>
                <a:ea typeface="メイリオ" pitchFamily="50" charset="-128"/>
              </a:defRPr>
            </a:lvl2pPr>
            <a:lvl3pPr>
              <a:lnSpc>
                <a:spcPct val="90000"/>
              </a:lnSpc>
              <a:defRPr sz="2000">
                <a:latin typeface="メイリオ" pitchFamily="50" charset="-128"/>
                <a:ea typeface="メイリオ" pitchFamily="50" charset="-128"/>
              </a:defRPr>
            </a:lvl3pPr>
            <a:lvl4pPr>
              <a:lnSpc>
                <a:spcPct val="90000"/>
              </a:lnSpc>
              <a:defRPr sz="1800">
                <a:latin typeface="メイリオ" pitchFamily="50" charset="-128"/>
                <a:ea typeface="メイリオ" pitchFamily="50" charset="-128"/>
              </a:defRPr>
            </a:lvl4pPr>
            <a:lvl5pPr>
              <a:lnSpc>
                <a:spcPct val="90000"/>
              </a:lnSpc>
              <a:defRPr sz="1800">
                <a:latin typeface="メイリオ" pitchFamily="50" charset="-128"/>
                <a:ea typeface="メイリオ" pitchFamily="50" charset="-128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68300" y="767292"/>
            <a:ext cx="8394700" cy="443198"/>
          </a:xfrm>
        </p:spPr>
        <p:txBody>
          <a:bodyPr vert="horz" wrap="square" lIns="91440" tIns="0" rIns="91440" bIns="0" rtlCol="0">
            <a:spAutoFit/>
          </a:bodyPr>
          <a:lstStyle>
            <a:lvl1pPr marL="384939" indent="-384939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lang="en-US" sz="3200" b="0" kern="1200" baseline="0">
                <a:ln w="18415" cmpd="sng">
                  <a:noFill/>
                  <a:prstDash val="solid"/>
                </a:ln>
                <a:solidFill>
                  <a:srgbClr val="FFFF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+mn-cs"/>
              </a:defRPr>
            </a:lvl1pPr>
          </a:lstStyle>
          <a:p>
            <a:r>
              <a:rPr 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Click to edit subtitle text</a:t>
            </a:r>
            <a:endParaRPr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1335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852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:\Documents\SkyDrive\デザイン\CLT\CLT2012\CLT201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28" y="176822"/>
            <a:ext cx="7344815" cy="36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875237"/>
            <a:ext cx="7772400" cy="1362075"/>
          </a:xfrm>
          <a:ln w="19050">
            <a:solidFill>
              <a:srgbClr val="0D19FF"/>
            </a:solidFill>
          </a:ln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4149080"/>
            <a:ext cx="7772400" cy="670244"/>
          </a:xfrm>
          <a:ln w="19050">
            <a:solidFill>
              <a:srgbClr val="6FFF5B"/>
            </a:solidFill>
          </a:ln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0240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22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86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29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34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6127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5891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grpSp>
        <p:nvGrpSpPr>
          <p:cNvPr id="113" name="グループ化 112"/>
          <p:cNvGrpSpPr/>
          <p:nvPr userDrawn="1"/>
        </p:nvGrpSpPr>
        <p:grpSpPr>
          <a:xfrm>
            <a:off x="7803308" y="6304268"/>
            <a:ext cx="954107" cy="509108"/>
            <a:chOff x="7803308" y="6304268"/>
            <a:chExt cx="954107" cy="509108"/>
          </a:xfrm>
        </p:grpSpPr>
        <p:sp>
          <p:nvSpPr>
            <p:cNvPr id="114" name="正方形/長方形 113"/>
            <p:cNvSpPr/>
            <p:nvPr userDrawn="1"/>
          </p:nvSpPr>
          <p:spPr>
            <a:xfrm>
              <a:off x="7803308" y="6304268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kumimoji="1" lang="en-US" altLang="ja-JP" sz="2000" dirty="0" smtClean="0">
                  <a:latin typeface="OCRB" pitchFamily="49" charset="0"/>
                </a:rPr>
                <a:t>COMU+</a:t>
              </a:r>
              <a:endParaRPr kumimoji="1" lang="ja-JP" altLang="en-US" sz="2000" dirty="0" smtClean="0">
                <a:latin typeface="OCRB" pitchFamily="49" charset="0"/>
              </a:endParaRPr>
            </a:p>
          </p:txBody>
        </p:sp>
        <p:sp>
          <p:nvSpPr>
            <p:cNvPr id="115" name="正方形/長方形 114"/>
            <p:cNvSpPr/>
            <p:nvPr userDrawn="1"/>
          </p:nvSpPr>
          <p:spPr>
            <a:xfrm>
              <a:off x="7830361" y="6582544"/>
              <a:ext cx="900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kumimoji="1" lang="ja-JP" altLang="en-US" sz="900" dirty="0" err="1" smtClean="0">
                  <a:latin typeface="HGP創英角ｺﾞｼｯｸUB" pitchFamily="50" charset="-128"/>
                  <a:ea typeface="HGP創英角ｺﾞｼｯｸUB" pitchFamily="50" charset="-128"/>
                </a:rPr>
                <a:t>こみゅぷらす</a:t>
              </a:r>
              <a:endParaRPr kumimoji="1" lang="ja-JP" altLang="en-US" sz="900" dirty="0" smtClean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pic>
        <p:nvPicPr>
          <p:cNvPr id="2050" name="Picture 2" descr="H:\Documents\SkyDrive\デザイン\CLT\CLT2012\8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65564"/>
            <a:ext cx="661516" cy="9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708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32" r:id="rId12"/>
    <p:sldLayoutId id="2147483733" r:id="rId13"/>
    <p:sldLayoutId id="2147483746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28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宇宙仮面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cap="none" dirty="0" smtClean="0"/>
              <a:t>Windows </a:t>
            </a:r>
            <a:r>
              <a:rPr lang="en-US" altLang="ja-JP" cap="none" dirty="0" smtClean="0"/>
              <a:t>Phone </a:t>
            </a:r>
            <a:r>
              <a:rPr lang="ja-JP" altLang="en-US" cap="none" dirty="0" smtClean="0"/>
              <a:t>プログラミング</a:t>
            </a:r>
            <a:r>
              <a:rPr lang="en-US" altLang="ja-JP" cap="none" dirty="0" smtClean="0"/>
              <a:t/>
            </a:r>
            <a:br>
              <a:rPr lang="en-US" altLang="ja-JP" cap="none" dirty="0" smtClean="0"/>
            </a:br>
            <a:r>
              <a:rPr lang="ja-JP" altLang="en-US" cap="none" dirty="0" smtClean="0"/>
              <a:t>多国語対応のすすめ</a:t>
            </a:r>
            <a:endParaRPr kumimoji="1" lang="ja-JP" altLang="en-US" cap="none" dirty="0"/>
          </a:p>
        </p:txBody>
      </p:sp>
    </p:spTree>
    <p:extLst>
      <p:ext uri="{BB962C8B-B14F-4D97-AF65-F5344CB8AC3E}">
        <p14:creationId xmlns:p14="http://schemas.microsoft.com/office/powerpoint/2010/main" val="7731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質問　どの国が一番？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ja-JP" altLang="ja-JP" sz="2400" dirty="0" smtClean="0"/>
              <a:t>英語</a:t>
            </a:r>
          </a:p>
          <a:p>
            <a:pPr fontAlgn="ctr"/>
            <a:r>
              <a:rPr lang="ja-JP" altLang="ja-JP" sz="2400" dirty="0"/>
              <a:t>スペイン語</a:t>
            </a:r>
          </a:p>
          <a:p>
            <a:pPr fontAlgn="ctr"/>
            <a:r>
              <a:rPr lang="ja-JP" altLang="ja-JP" sz="2400" dirty="0" smtClean="0"/>
              <a:t>フランス語</a:t>
            </a:r>
            <a:endParaRPr lang="ja-JP" altLang="ja-JP" sz="2400" dirty="0"/>
          </a:p>
          <a:p>
            <a:pPr fontAlgn="ctr"/>
            <a:r>
              <a:rPr lang="ja-JP" altLang="ja-JP" sz="2400" dirty="0"/>
              <a:t>ドイツ語</a:t>
            </a:r>
          </a:p>
          <a:p>
            <a:pPr fontAlgn="ctr"/>
            <a:r>
              <a:rPr lang="ja-JP" altLang="ja-JP" sz="2400" dirty="0"/>
              <a:t>日本語</a:t>
            </a:r>
          </a:p>
          <a:p>
            <a:pPr fontAlgn="ctr"/>
            <a:r>
              <a:rPr lang="ja-JP" altLang="ja-JP" sz="2400" dirty="0" smtClean="0"/>
              <a:t>韓国語</a:t>
            </a:r>
            <a:endParaRPr lang="en-US" altLang="ja-JP" sz="2400" dirty="0"/>
          </a:p>
          <a:p>
            <a:pPr fontAlgn="ctr"/>
            <a:r>
              <a:rPr lang="ja-JP" altLang="ja-JP" sz="2400" dirty="0" smtClean="0"/>
              <a:t>中国語 </a:t>
            </a:r>
            <a:r>
              <a:rPr lang="en-US" altLang="ja-JP" sz="2400" dirty="0"/>
              <a:t>– </a:t>
            </a:r>
            <a:r>
              <a:rPr lang="ja-JP" altLang="ja-JP" sz="2400" dirty="0"/>
              <a:t>繁体字</a:t>
            </a:r>
          </a:p>
          <a:p>
            <a:pPr fontAlgn="ctr"/>
            <a:r>
              <a:rPr lang="zh-TW" altLang="ja-JP" sz="2400" dirty="0"/>
              <a:t>中国語 </a:t>
            </a:r>
            <a:r>
              <a:rPr lang="en-US" altLang="ja-JP" sz="2400" dirty="0"/>
              <a:t>– </a:t>
            </a:r>
            <a:r>
              <a:rPr lang="zh-TW" altLang="ja-JP" sz="2400" dirty="0"/>
              <a:t>簡体字</a:t>
            </a:r>
            <a:endParaRPr lang="ja-JP" altLang="ja-JP" sz="2400" dirty="0"/>
          </a:p>
          <a:p>
            <a:pPr fontAlgn="ctr"/>
            <a:r>
              <a:rPr lang="ja-JP" altLang="ja-JP" sz="2400" dirty="0" smtClean="0"/>
              <a:t>イタリア語</a:t>
            </a:r>
            <a:endParaRPr lang="ja-JP" altLang="ja-JP" sz="2400" dirty="0"/>
          </a:p>
          <a:p>
            <a:pPr fontAlgn="ctr"/>
            <a:r>
              <a:rPr lang="ja-JP" altLang="ja-JP" sz="2400" dirty="0" smtClean="0"/>
              <a:t>ポルトガル語 </a:t>
            </a:r>
            <a:r>
              <a:rPr lang="en-US" altLang="ja-JP" sz="2400" dirty="0"/>
              <a:t>(</a:t>
            </a:r>
            <a:r>
              <a:rPr lang="ja-JP" altLang="ja-JP" sz="2400" dirty="0"/>
              <a:t>ポルトガル</a:t>
            </a:r>
            <a:r>
              <a:rPr lang="en-US" altLang="ja-JP" sz="2400" dirty="0"/>
              <a:t>)</a:t>
            </a:r>
            <a:endParaRPr lang="ja-JP" altLang="ja-JP" sz="2400" dirty="0"/>
          </a:p>
          <a:p>
            <a:pPr fontAlgn="ctr"/>
            <a:r>
              <a:rPr lang="ja-JP" altLang="ja-JP" sz="2400" dirty="0" smtClean="0"/>
              <a:t>ロシア語</a:t>
            </a:r>
            <a:endParaRPr lang="ja-JP" altLang="ja-JP" sz="2400" dirty="0"/>
          </a:p>
          <a:p>
            <a:pPr fontAlgn="ctr"/>
            <a:endParaRPr lang="ja-JP" altLang="ja-JP" sz="2400" dirty="0"/>
          </a:p>
        </p:txBody>
      </p:sp>
    </p:spTree>
    <p:extLst>
      <p:ext uri="{BB962C8B-B14F-4D97-AF65-F5344CB8AC3E}">
        <p14:creationId xmlns:p14="http://schemas.microsoft.com/office/powerpoint/2010/main" val="5480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ダウンロード結果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1357" y="1052736"/>
            <a:ext cx="8229600" cy="1180728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24</a:t>
            </a:r>
            <a:r>
              <a:rPr kumimoji="1" lang="ja-JP" altLang="en-US" dirty="0" smtClean="0"/>
              <a:t>か国</a:t>
            </a:r>
            <a:endParaRPr kumimoji="1" lang="en-US" altLang="ja-JP" dirty="0" smtClean="0"/>
          </a:p>
          <a:p>
            <a:r>
              <a:rPr kumimoji="1" lang="en-US" altLang="ja-JP" dirty="0" smtClean="0"/>
              <a:t>225</a:t>
            </a:r>
            <a:r>
              <a:rPr kumimoji="1" lang="ja-JP" altLang="en-US" dirty="0" smtClean="0"/>
              <a:t>ダウンロード</a:t>
            </a:r>
            <a:endParaRPr kumimoji="1" lang="en-US" altLang="ja-JP" dirty="0" smtClean="0"/>
          </a:p>
          <a:p>
            <a:r>
              <a:rPr kumimoji="1" lang="ja-JP" altLang="en-US" dirty="0" smtClean="0"/>
              <a:t>問い合わせ・クレーム　</a:t>
            </a:r>
            <a:r>
              <a:rPr kumimoji="1" lang="en-US" altLang="ja-JP" dirty="0" smtClean="0"/>
              <a:t>0</a:t>
            </a:r>
            <a:r>
              <a:rPr kumimoji="1" lang="ja-JP" altLang="en-US" dirty="0" smtClean="0"/>
              <a:t>件</a:t>
            </a:r>
            <a:endParaRPr kumimoji="1" lang="en-US" altLang="ja-JP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7416825" cy="309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3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国別ダウンロード状況</a:t>
            </a:r>
            <a:endParaRPr kumimoji="1" lang="ja-JP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920880" cy="499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1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多国語対応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ロシア語、イタリア</a:t>
            </a:r>
            <a:r>
              <a:rPr lang="ja-JP" altLang="en-US" dirty="0"/>
              <a:t>語</a:t>
            </a:r>
            <a:r>
              <a:rPr lang="ja-JP" altLang="en-US" dirty="0" smtClean="0"/>
              <a:t>、</a:t>
            </a:r>
            <a:r>
              <a:rPr lang="ja-JP" altLang="en-US" dirty="0"/>
              <a:t>英語</a:t>
            </a:r>
            <a:r>
              <a:rPr lang="ja-JP" altLang="en-US" dirty="0" smtClean="0"/>
              <a:t>、中国語</a:t>
            </a:r>
            <a:r>
              <a:rPr lang="en-US" altLang="ja-JP" dirty="0" smtClean="0"/>
              <a:t>-</a:t>
            </a:r>
            <a:r>
              <a:rPr lang="ja-JP" altLang="en-US" dirty="0" smtClean="0"/>
              <a:t>繁体字　</a:t>
            </a:r>
            <a:r>
              <a:rPr lang="ja-JP" altLang="en-US" dirty="0"/>
              <a:t>だけで</a:t>
            </a:r>
            <a:r>
              <a:rPr lang="ja-JP" altLang="en-US" dirty="0" smtClean="0"/>
              <a:t>、</a:t>
            </a:r>
            <a:r>
              <a:rPr lang="en-US" altLang="ja-JP" dirty="0" smtClean="0"/>
              <a:t>50%</a:t>
            </a:r>
          </a:p>
          <a:p>
            <a:endParaRPr lang="en-US" altLang="ja-JP" dirty="0" smtClean="0"/>
          </a:p>
          <a:p>
            <a:r>
              <a:rPr kumimoji="1" lang="ja-JP" altLang="en-US" dirty="0" smtClean="0"/>
              <a:t>フランス語、スペイン語、</a:t>
            </a:r>
            <a:r>
              <a:rPr lang="ja-JP" altLang="en-US" dirty="0"/>
              <a:t>中国語</a:t>
            </a:r>
            <a:r>
              <a:rPr lang="en-US" altLang="ja-JP" dirty="0"/>
              <a:t>-</a:t>
            </a:r>
            <a:r>
              <a:rPr kumimoji="1" lang="ja-JP" altLang="en-US" dirty="0" smtClean="0"/>
              <a:t>簡体字、ドイツ語を加えると </a:t>
            </a:r>
            <a:r>
              <a:rPr kumimoji="1" lang="en-US" altLang="ja-JP" dirty="0" smtClean="0"/>
              <a:t>75% </a:t>
            </a:r>
            <a:r>
              <a:rPr kumimoji="1" lang="ja-JP" altLang="en-US" dirty="0" smtClean="0"/>
              <a:t>オーバー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/>
              <a:t>日本語</a:t>
            </a:r>
            <a:r>
              <a:rPr lang="ja-JP" altLang="en-US" dirty="0" smtClean="0"/>
              <a:t>はたったの</a:t>
            </a:r>
            <a:r>
              <a:rPr lang="en-US" altLang="ja-JP" dirty="0" smtClean="0"/>
              <a:t>1.5%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339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日本語</a:t>
            </a:r>
            <a:r>
              <a:rPr kumimoji="1" lang="ja-JP" altLang="en-US" dirty="0" smtClean="0"/>
              <a:t>＋お勧めの</a:t>
            </a:r>
            <a:r>
              <a:rPr lang="en-US" altLang="ja-JP" dirty="0" smtClean="0"/>
              <a:t>8</a:t>
            </a:r>
            <a:r>
              <a:rPr kumimoji="1" lang="ja-JP" altLang="en-US" dirty="0" smtClean="0"/>
              <a:t>か国</a:t>
            </a:r>
            <a:r>
              <a:rPr lang="ja-JP" altLang="en-US" dirty="0" smtClean="0"/>
              <a:t>語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160760"/>
              </p:ext>
            </p:extLst>
          </p:nvPr>
        </p:nvGraphicFramePr>
        <p:xfrm>
          <a:off x="1259632" y="2276872"/>
          <a:ext cx="6045200" cy="3543300"/>
        </p:xfrm>
        <a:graphic>
          <a:graphicData uri="http://schemas.openxmlformats.org/drawingml/2006/table">
            <a:tbl>
              <a:tblPr firstRow="1">
                <a:tableStyleId>{72833802-FEF1-4C79-8D5D-14CF1EAF98D9}</a:tableStyleId>
              </a:tblPr>
              <a:tblGrid>
                <a:gridCol w="3095548"/>
                <a:gridCol w="1094226"/>
                <a:gridCol w="1855426"/>
              </a:tblGrid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言語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カルチャ 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場所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ロシア語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ru-RU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ロシア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イタリア語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it-IT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イタリア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中国語 </a:t>
                      </a:r>
                      <a:r>
                        <a:rPr lang="en-US" altLang="ja-JP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– 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繁体字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err="1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zh</a:t>
                      </a:r>
                      <a:r>
                        <a:rPr 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-TW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台湾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英語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en-US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米国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スペイン語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es-ES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スペイン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フランス語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fr-FR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フランス 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中国語 </a:t>
                      </a:r>
                      <a:r>
                        <a:rPr lang="en-US" altLang="zh-TW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– </a:t>
                      </a:r>
                      <a:r>
                        <a:rPr lang="zh-TW" alt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簡体字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zh-CN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中華人民共和国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ドイツ語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de-DE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ドイツ 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日本語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ja-JP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日本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ポルトガル語 </a:t>
                      </a:r>
                      <a:r>
                        <a:rPr lang="en-US" altLang="ja-JP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(</a:t>
                      </a:r>
                      <a:r>
                        <a:rPr lang="ja-JP" alt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ポルトガル</a:t>
                      </a:r>
                      <a:r>
                        <a:rPr lang="en-US" altLang="ja-JP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)</a:t>
                      </a:r>
                      <a:endParaRPr lang="ja-JP" alt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pt</a:t>
                      </a:r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-PT</a:t>
                      </a:r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ポルトガル</a:t>
                      </a:r>
                      <a:endParaRPr lang="ja-JP" alt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韓国語</a:t>
                      </a:r>
                      <a:endParaRPr lang="ja-JP" alt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ko</a:t>
                      </a:r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-KR</a:t>
                      </a:r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Arial" pitchFamily="34" charset="0"/>
                        </a:rPr>
                        <a:t>韓国</a:t>
                      </a:r>
                      <a:endParaRPr lang="ja-JP" alt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5576" y="1238932"/>
            <a:ext cx="60773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&lt;SupportedCultures&gt;</a:t>
            </a:r>
            <a:b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</a:b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  </a:t>
            </a:r>
            <a:r>
              <a:rPr lang="ja-JP" altLang="ja-JP" sz="1600" dirty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ru-</a:t>
            </a:r>
            <a:r>
              <a:rPr lang="ja-JP" altLang="ja-JP" sz="1600" dirty="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RU</a:t>
            </a:r>
            <a:r>
              <a:rPr lang="en-US" altLang="ja-JP" sz="1600" dirty="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; </a:t>
            </a:r>
            <a:r>
              <a:rPr lang="ja-JP" altLang="ja-JP" sz="1600" dirty="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it</a:t>
            </a:r>
            <a:r>
              <a:rPr lang="ja-JP" altLang="ja-JP" sz="1600" dirty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-IT</a:t>
            </a:r>
            <a:r>
              <a:rPr lang="ja-JP" altLang="ja-JP" sz="1600" dirty="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;</a:t>
            </a:r>
            <a:r>
              <a:rPr lang="en-US" altLang="ja-JP" sz="1600" dirty="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lang="ja-JP" altLang="ja-JP" sz="1600" dirty="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zh</a:t>
            </a:r>
            <a:r>
              <a:rPr lang="ja-JP" altLang="ja-JP" sz="1600" dirty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-CN</a:t>
            </a:r>
            <a:r>
              <a:rPr lang="ja-JP" altLang="ja-JP" sz="1600" dirty="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;</a:t>
            </a:r>
            <a:r>
              <a:rPr lang="en-US" altLang="ja-JP" sz="1600" dirty="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lang="ja-JP" altLang="ja-JP" sz="1600" dirty="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en</a:t>
            </a:r>
            <a:r>
              <a:rPr lang="ja-JP" altLang="ja-JP" sz="1600" dirty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-US</a:t>
            </a:r>
            <a:r>
              <a:rPr lang="ja-JP" altLang="ja-JP" sz="1600" dirty="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;</a:t>
            </a:r>
            <a:r>
              <a:rPr lang="ja-JP" altLang="ja-JP" sz="1600" dirty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es-ES; fr-FR; </a:t>
            </a: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zh-TW; de-DE; </a:t>
            </a:r>
            <a:r>
              <a:rPr lang="ja-JP" altLang="ja-JP" sz="1600" dirty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ja-JP; </a:t>
            </a: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/>
            </a:r>
            <a:b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</a:b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&lt;/SupportedCultures&gt;</a:t>
            </a:r>
            <a:endParaRPr kumimoji="1" lang="ja-JP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70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自己紹介</a:t>
            </a:r>
            <a:endParaRPr lang="en-US" altLang="ja-JP" dirty="0" smtClean="0"/>
          </a:p>
          <a:p>
            <a:r>
              <a:rPr lang="ja-JP" altLang="en-US" dirty="0" smtClean="0"/>
              <a:t>多国語言語対応のすすめ</a:t>
            </a:r>
            <a:endParaRPr lang="en-US" altLang="ja-JP" dirty="0" smtClean="0"/>
          </a:p>
          <a:p>
            <a:r>
              <a:rPr lang="en-US" altLang="ja-JP" dirty="0">
                <a:solidFill>
                  <a:srgbClr val="FFFF00"/>
                </a:solidFill>
              </a:rPr>
              <a:t>Windows Phone </a:t>
            </a:r>
            <a:r>
              <a:rPr lang="ja-JP" altLang="en-US" dirty="0">
                <a:solidFill>
                  <a:srgbClr val="FFFF00"/>
                </a:solidFill>
              </a:rPr>
              <a:t>多国語対応</a:t>
            </a:r>
            <a:r>
              <a:rPr lang="ja-JP" altLang="en-US" dirty="0" smtClean="0">
                <a:solidFill>
                  <a:srgbClr val="FFFF00"/>
                </a:solidFill>
              </a:rPr>
              <a:t>方法</a:t>
            </a:r>
            <a:endParaRPr lang="en-US" altLang="ja-JP" dirty="0" smtClean="0">
              <a:solidFill>
                <a:srgbClr val="FFFF00"/>
              </a:solidFill>
            </a:endParaRPr>
          </a:p>
          <a:p>
            <a:r>
              <a:rPr lang="ja-JP" altLang="en-US" dirty="0" smtClean="0"/>
              <a:t>多国語対応</a:t>
            </a:r>
            <a:r>
              <a:rPr lang="ja-JP" altLang="en-US" dirty="0"/>
              <a:t>時</a:t>
            </a:r>
            <a:r>
              <a:rPr lang="ja-JP" altLang="en-US" dirty="0" smtClean="0"/>
              <a:t>の注意</a:t>
            </a:r>
            <a:endParaRPr lang="en-US" altLang="ja-JP" dirty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05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1.</a:t>
            </a:r>
            <a:r>
              <a:rPr lang="ja-JP" altLang="en-US" dirty="0"/>
              <a:t>リソースファイルの</a:t>
            </a:r>
            <a:r>
              <a:rPr lang="ja-JP" altLang="en-US" dirty="0" smtClean="0"/>
              <a:t>追加</a:t>
            </a:r>
            <a:endParaRPr kumimoji="1" lang="ja-JP" altLang="en-US" dirty="0"/>
          </a:p>
        </p:txBody>
      </p:sp>
      <p:pic>
        <p:nvPicPr>
          <p:cNvPr id="1026" name="Picture 2" descr="http://uchukamen.files.wordpress.com/2012/04/image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096" y="2060848"/>
            <a:ext cx="7266181" cy="424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23528" y="1196752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プロジェクトにアセンブリ リソース ファイル</a:t>
            </a:r>
            <a:r>
              <a:rPr lang="en-US" altLang="ja-JP" dirty="0" err="1" smtClean="0"/>
              <a:t>AppResources.resx</a:t>
            </a:r>
            <a:r>
              <a:rPr lang="en-US" altLang="ja-JP" dirty="0" smtClean="0"/>
              <a:t> </a:t>
            </a:r>
            <a:r>
              <a:rPr lang="ja-JP" altLang="en-US" dirty="0" smtClean="0"/>
              <a:t>を追加する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37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1.</a:t>
            </a:r>
            <a:r>
              <a:rPr lang="ja-JP" altLang="en-US" dirty="0"/>
              <a:t>リソースファイルの追加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952368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/>
              <a:t>同様にスペイン語リソース </a:t>
            </a:r>
            <a:r>
              <a:rPr lang="en-US" altLang="ja-JP" dirty="0"/>
              <a:t>AppResources.es-</a:t>
            </a:r>
            <a:r>
              <a:rPr lang="en-US" altLang="ja-JP" dirty="0" err="1"/>
              <a:t>ES.resx</a:t>
            </a:r>
            <a:r>
              <a:rPr lang="en-US" altLang="ja-JP" dirty="0"/>
              <a:t> </a:t>
            </a:r>
            <a:r>
              <a:rPr lang="ja-JP" altLang="en-US" dirty="0"/>
              <a:t>を</a:t>
            </a:r>
            <a:r>
              <a:rPr lang="ja-JP" altLang="en-US" dirty="0" smtClean="0"/>
              <a:t>追加</a:t>
            </a:r>
            <a:endParaRPr lang="en-US" altLang="ja-JP" dirty="0" smtClean="0"/>
          </a:p>
          <a:p>
            <a:r>
              <a:rPr lang="en-US" altLang="ja-JP" dirty="0"/>
              <a:t>[</a:t>
            </a:r>
            <a:r>
              <a:rPr lang="ja-JP" altLang="en-US" dirty="0"/>
              <a:t>アクセス修飾子</a:t>
            </a:r>
            <a:r>
              <a:rPr lang="en-US" altLang="ja-JP" dirty="0"/>
              <a:t>] </a:t>
            </a:r>
            <a:r>
              <a:rPr lang="ja-JP" altLang="en-US" dirty="0"/>
              <a:t>を “</a:t>
            </a:r>
            <a:r>
              <a:rPr lang="en-US" altLang="ja-JP" dirty="0"/>
              <a:t>Public” </a:t>
            </a:r>
            <a:r>
              <a:rPr lang="ja-JP" altLang="en-US" dirty="0"/>
              <a:t>に設定すること。この設定を忘れると、次のコンパイルエラーになります。 </a:t>
            </a:r>
          </a:p>
          <a:p>
            <a:r>
              <a:rPr lang="ja-JP" altLang="en-US" dirty="0"/>
              <a:t>アクセシビリティに一貫性がありません。プロパティの型 ‘</a:t>
            </a:r>
            <a:r>
              <a:rPr lang="en-US" altLang="ja-JP" dirty="0" err="1"/>
              <a:t>Timer.AppResources</a:t>
            </a:r>
            <a:r>
              <a:rPr lang="en-US" altLang="ja-JP" dirty="0"/>
              <a:t>’ </a:t>
            </a:r>
            <a:r>
              <a:rPr lang="ja-JP" altLang="en-US" dirty="0"/>
              <a:t>のアクセシビリティはプロパティ ‘</a:t>
            </a:r>
            <a:r>
              <a:rPr lang="en-US" altLang="ja-JP" dirty="0"/>
              <a:t>….</a:t>
            </a:r>
            <a:r>
              <a:rPr lang="en-US" altLang="ja-JP" dirty="0" err="1"/>
              <a:t>LocalizedStrings.LocalizedResources</a:t>
            </a:r>
            <a:r>
              <a:rPr lang="en-US" altLang="ja-JP" dirty="0"/>
              <a:t>’ </a:t>
            </a:r>
            <a:r>
              <a:rPr lang="ja-JP" altLang="en-US" dirty="0"/>
              <a:t>よりも低く設定されています。   </a:t>
            </a:r>
          </a:p>
        </p:txBody>
      </p:sp>
      <p:pic>
        <p:nvPicPr>
          <p:cNvPr id="3074" name="Picture 2" descr="http://uchukamen.files.wordpress.com/2012/04/imag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62927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8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ffectLst/>
              </a:rPr>
              <a:t>2. </a:t>
            </a:r>
            <a:r>
              <a:rPr lang="ja-JP" altLang="en-US" dirty="0" smtClean="0">
                <a:effectLst/>
              </a:rPr>
              <a:t>ニュートラル</a:t>
            </a:r>
            <a:r>
              <a:rPr lang="ja-JP" altLang="en-US" dirty="0">
                <a:effectLst/>
              </a:rPr>
              <a:t>言語の確認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008152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/>
              <a:t>プロジェクトのプロパティ→</a:t>
            </a:r>
            <a:r>
              <a:rPr lang="en-US" altLang="ja-JP" dirty="0"/>
              <a:t>[</a:t>
            </a:r>
            <a:r>
              <a:rPr lang="ja-JP" altLang="en-US" dirty="0"/>
              <a:t>アプリケーション</a:t>
            </a:r>
            <a:r>
              <a:rPr lang="en-US" altLang="ja-JP" dirty="0"/>
              <a:t>]→[</a:t>
            </a:r>
            <a:r>
              <a:rPr lang="ja-JP" altLang="en-US" dirty="0"/>
              <a:t>アセンブリ情報</a:t>
            </a:r>
            <a:r>
              <a:rPr lang="en-US" altLang="ja-JP" dirty="0"/>
              <a:t>]</a:t>
            </a:r>
            <a:r>
              <a:rPr lang="ja-JP" altLang="en-US" dirty="0"/>
              <a:t>より、ニュートラル言語が日本語になっていることを確認</a:t>
            </a:r>
            <a:r>
              <a:rPr lang="ja-JP" altLang="en-US" dirty="0" smtClean="0"/>
              <a:t>する</a:t>
            </a:r>
            <a:endParaRPr kumimoji="1" lang="ja-JP" altLang="en-US" dirty="0"/>
          </a:p>
        </p:txBody>
      </p:sp>
      <p:pic>
        <p:nvPicPr>
          <p:cNvPr id="4098" name="Picture 2" descr="http://uchukamen.files.wordpress.com/2012/04/imag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10556"/>
            <a:ext cx="435292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1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effectLst/>
              </a:rPr>
              <a:t>3.</a:t>
            </a:r>
            <a:r>
              <a:rPr lang="ja-JP" altLang="en-US" dirty="0" smtClean="0">
                <a:effectLst/>
              </a:rPr>
              <a:t>プロジェクト</a:t>
            </a:r>
            <a:r>
              <a:rPr lang="ja-JP" altLang="en-US" dirty="0">
                <a:effectLst/>
              </a:rPr>
              <a:t>にリソースを追加する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296184"/>
          </a:xfrm>
        </p:spPr>
        <p:txBody>
          <a:bodyPr/>
          <a:lstStyle/>
          <a:p>
            <a:r>
              <a:rPr lang="en-US" altLang="ja-JP" dirty="0"/>
              <a:t>[</a:t>
            </a:r>
            <a:r>
              <a:rPr lang="ja-JP" altLang="en-US" dirty="0"/>
              <a:t>プロジェクト</a:t>
            </a:r>
            <a:r>
              <a:rPr lang="en-US" altLang="ja-JP" dirty="0"/>
              <a:t>]→[</a:t>
            </a:r>
            <a:r>
              <a:rPr lang="ja-JP" altLang="en-US" dirty="0"/>
              <a:t>プロジェクトのアンロード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pic>
        <p:nvPicPr>
          <p:cNvPr id="5122" name="Picture 2" descr="http://uchukamen.files.wordpress.com/2012/04/imag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49149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Windows </a:t>
            </a:r>
            <a:r>
              <a:rPr lang="en-US" altLang="ja-JP" dirty="0"/>
              <a:t>Phone </a:t>
            </a:r>
            <a:r>
              <a:rPr lang="ja-JP" altLang="en-US" dirty="0" smtClean="0"/>
              <a:t>プログラミング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～多国語対応のすすめ～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400" dirty="0"/>
              <a:t>本日のテーマ</a:t>
            </a:r>
            <a:endParaRPr kumimoji="1" lang="ja-JP" altLang="en-US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76872"/>
            <a:ext cx="2299771" cy="3832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8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effectLst/>
              </a:rPr>
              <a:t>3.</a:t>
            </a:r>
            <a:r>
              <a:rPr lang="ja-JP" altLang="en-US" dirty="0" smtClean="0">
                <a:effectLst/>
              </a:rPr>
              <a:t>プロジェクト</a:t>
            </a:r>
            <a:r>
              <a:rPr lang="ja-JP" altLang="en-US" dirty="0">
                <a:effectLst/>
              </a:rPr>
              <a:t>にリソースを追加する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4941168"/>
            <a:ext cx="8219256" cy="1368192"/>
          </a:xfrm>
        </p:spPr>
        <p:txBody>
          <a:bodyPr/>
          <a:lstStyle/>
          <a:p>
            <a:r>
              <a:rPr lang="en-US" altLang="ja-JP" dirty="0"/>
              <a:t>[</a:t>
            </a:r>
            <a:r>
              <a:rPr lang="ja-JP" altLang="en-US" dirty="0"/>
              <a:t>ソリューションエクスプローラ</a:t>
            </a:r>
            <a:r>
              <a:rPr lang="en-US" altLang="ja-JP" dirty="0"/>
              <a:t>]→[</a:t>
            </a:r>
            <a:r>
              <a:rPr lang="ja-JP" altLang="en-US" dirty="0"/>
              <a:t>プロジェクト</a:t>
            </a:r>
            <a:r>
              <a:rPr lang="en-US" altLang="ja-JP" dirty="0"/>
              <a:t>]</a:t>
            </a:r>
            <a:r>
              <a:rPr lang="ja-JP" altLang="en-US" dirty="0"/>
              <a:t>を右クリック→</a:t>
            </a:r>
            <a:r>
              <a:rPr lang="en-US" altLang="ja-JP" dirty="0"/>
              <a:t>[</a:t>
            </a:r>
            <a:r>
              <a:rPr lang="ja-JP" altLang="en-US" dirty="0"/>
              <a:t>編集</a:t>
            </a:r>
            <a:r>
              <a:rPr lang="en-US" altLang="ja-JP" dirty="0"/>
              <a:t>]</a:t>
            </a:r>
            <a:endParaRPr kumimoji="1" lang="ja-JP" altLang="en-US" dirty="0"/>
          </a:p>
        </p:txBody>
      </p:sp>
      <p:pic>
        <p:nvPicPr>
          <p:cNvPr id="6146" name="Picture 2" descr="http://uchukamen.files.wordpress.com/2012/04/imag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429577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6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effectLst/>
              </a:rPr>
              <a:t>3.</a:t>
            </a:r>
            <a:r>
              <a:rPr lang="ja-JP" altLang="en-US" dirty="0">
                <a:effectLst/>
              </a:rPr>
              <a:t>プロジェクトにリソースを追加する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224176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err="1"/>
              <a:t>SupportedCultures</a:t>
            </a:r>
            <a:r>
              <a:rPr lang="ja-JP" altLang="en-US" dirty="0"/>
              <a:t>に、サポート言語を追加する。</a:t>
            </a:r>
            <a:br>
              <a:rPr lang="ja-JP" altLang="en-US" dirty="0"/>
            </a:br>
            <a:r>
              <a:rPr lang="en-US" altLang="ja-JP" dirty="0"/>
              <a:t>&lt;</a:t>
            </a:r>
            <a:r>
              <a:rPr lang="en-US" altLang="ja-JP" dirty="0" err="1"/>
              <a:t>SupportedCultures</a:t>
            </a:r>
            <a:r>
              <a:rPr lang="en-US" altLang="ja-JP" dirty="0"/>
              <a:t>&gt;</a:t>
            </a:r>
            <a:br>
              <a:rPr lang="en-US" altLang="ja-JP" dirty="0"/>
            </a:br>
            <a:r>
              <a:rPr lang="en-US" altLang="ja-JP" dirty="0"/>
              <a:t>    </a:t>
            </a:r>
            <a:r>
              <a:rPr lang="en-US" altLang="ja-JP" dirty="0" err="1"/>
              <a:t>en-US;es-ES</a:t>
            </a:r>
            <a:r>
              <a:rPr lang="en-US" altLang="ja-JP" dirty="0"/>
              <a:t>;</a:t>
            </a:r>
            <a:br>
              <a:rPr lang="en-US" altLang="ja-JP" dirty="0"/>
            </a:br>
            <a:r>
              <a:rPr lang="en-US" altLang="ja-JP" dirty="0"/>
              <a:t>&lt;/</a:t>
            </a:r>
            <a:r>
              <a:rPr lang="en-US" altLang="ja-JP" dirty="0" err="1"/>
              <a:t>SupportedCultures</a:t>
            </a:r>
            <a:r>
              <a:rPr lang="en-US" altLang="ja-JP" dirty="0"/>
              <a:t>&gt;</a:t>
            </a:r>
            <a:br>
              <a:rPr lang="en-US" altLang="ja-JP" dirty="0"/>
            </a:br>
            <a:endParaRPr kumimoji="1" lang="ja-JP" altLang="en-US" dirty="0"/>
          </a:p>
        </p:txBody>
      </p:sp>
      <p:pic>
        <p:nvPicPr>
          <p:cNvPr id="7170" name="Picture 2" descr="http://uchukamen.files.wordpress.com/2012/04/imag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84784"/>
            <a:ext cx="84296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8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effectLst/>
              </a:rPr>
              <a:t>3.</a:t>
            </a:r>
            <a:r>
              <a:rPr lang="ja-JP" altLang="en-US" dirty="0">
                <a:effectLst/>
              </a:rPr>
              <a:t>プロジェクトにリソースを追加する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762524"/>
            <a:ext cx="8229600" cy="1546835"/>
          </a:xfrm>
        </p:spPr>
        <p:txBody>
          <a:bodyPr/>
          <a:lstStyle/>
          <a:p>
            <a:r>
              <a:rPr lang="en-US" altLang="ja-JP" dirty="0"/>
              <a:t>[</a:t>
            </a:r>
            <a:r>
              <a:rPr lang="ja-JP" altLang="en-US" dirty="0"/>
              <a:t>ソリューションエクスプローラ</a:t>
            </a:r>
            <a:r>
              <a:rPr lang="en-US" altLang="ja-JP" dirty="0"/>
              <a:t>]→[</a:t>
            </a:r>
            <a:r>
              <a:rPr lang="ja-JP" altLang="en-US" dirty="0"/>
              <a:t>プロジェクト</a:t>
            </a:r>
            <a:r>
              <a:rPr lang="en-US" altLang="ja-JP" dirty="0"/>
              <a:t>]</a:t>
            </a:r>
            <a:r>
              <a:rPr lang="ja-JP" altLang="en-US" dirty="0"/>
              <a:t>を右クリック→</a:t>
            </a:r>
            <a:r>
              <a:rPr lang="en-US" altLang="ja-JP" dirty="0"/>
              <a:t>[</a:t>
            </a:r>
            <a:r>
              <a:rPr lang="ja-JP" altLang="en-US" dirty="0"/>
              <a:t>プロジェクトの再読み込み</a:t>
            </a:r>
            <a:r>
              <a:rPr lang="en-US" altLang="ja-JP" dirty="0"/>
              <a:t>]</a:t>
            </a:r>
            <a:endParaRPr kumimoji="1" lang="ja-JP" altLang="en-US" dirty="0"/>
          </a:p>
        </p:txBody>
      </p:sp>
      <p:pic>
        <p:nvPicPr>
          <p:cNvPr id="8194" name="Picture 2" descr="http://uchukamen.files.wordpress.com/2012/04/image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43434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effectLst/>
              </a:rPr>
              <a:t>4.</a:t>
            </a:r>
            <a:r>
              <a:rPr lang="ja-JP" altLang="en-US" dirty="0">
                <a:effectLst/>
              </a:rPr>
              <a:t>クラスの追加より、</a:t>
            </a:r>
            <a:r>
              <a:rPr lang="en-US" altLang="ja-JP" dirty="0" err="1">
                <a:effectLst/>
              </a:rPr>
              <a:t>LocalizedStrings.cs</a:t>
            </a:r>
            <a:r>
              <a:rPr lang="en-US" altLang="ja-JP" dirty="0">
                <a:effectLst/>
              </a:rPr>
              <a:t> </a:t>
            </a:r>
            <a:r>
              <a:rPr lang="ja-JP" altLang="en-US" dirty="0">
                <a:effectLst/>
              </a:rPr>
              <a:t>を追加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3861048"/>
            <a:ext cx="8229600" cy="2160280"/>
          </a:xfrm>
        </p:spPr>
        <p:txBody>
          <a:bodyPr>
            <a:normAutofit fontScale="55000" lnSpcReduction="20000"/>
          </a:bodyPr>
          <a:lstStyle/>
          <a:p>
            <a:r>
              <a:rPr lang="ja-JP" altLang="en-US" dirty="0"/>
              <a:t>次のコードを追加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en-US" altLang="ja-JP" dirty="0"/>
              <a:t>namespace PhoneApp123</a:t>
            </a:r>
            <a:br>
              <a:rPr lang="en-US" altLang="ja-JP" dirty="0"/>
            </a:br>
            <a:r>
              <a:rPr lang="en-US" altLang="ja-JP" dirty="0"/>
              <a:t>{</a:t>
            </a:r>
            <a:br>
              <a:rPr lang="en-US" altLang="ja-JP" dirty="0"/>
            </a:br>
            <a:r>
              <a:rPr lang="en-US" altLang="ja-JP" dirty="0"/>
              <a:t>    public class </a:t>
            </a:r>
            <a:r>
              <a:rPr lang="en-US" altLang="ja-JP" dirty="0" err="1"/>
              <a:t>LocalizedStrings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    {</a:t>
            </a:r>
            <a:br>
              <a:rPr lang="en-US" altLang="ja-JP" dirty="0"/>
            </a:br>
            <a:r>
              <a:rPr lang="en-US" altLang="ja-JP" dirty="0"/>
              <a:t>        private </a:t>
            </a:r>
            <a:r>
              <a:rPr lang="en-US" altLang="ja-JP" dirty="0" err="1"/>
              <a:t>AppResources</a:t>
            </a:r>
            <a:r>
              <a:rPr lang="en-US" altLang="ja-JP" dirty="0"/>
              <a:t> </a:t>
            </a:r>
            <a:r>
              <a:rPr lang="en-US" altLang="ja-JP" dirty="0" err="1"/>
              <a:t>localizedresources</a:t>
            </a:r>
            <a:r>
              <a:rPr lang="en-US" altLang="ja-JP" dirty="0"/>
              <a:t> = new </a:t>
            </a:r>
            <a:r>
              <a:rPr lang="en-US" altLang="ja-JP" dirty="0" err="1"/>
              <a:t>AppResources</a:t>
            </a:r>
            <a:r>
              <a:rPr lang="en-US" altLang="ja-JP" dirty="0"/>
              <a:t>();</a:t>
            </a:r>
            <a:br>
              <a:rPr lang="en-US" altLang="ja-JP" dirty="0"/>
            </a:br>
            <a:r>
              <a:rPr lang="en-US" altLang="ja-JP" dirty="0"/>
              <a:t>        public </a:t>
            </a:r>
            <a:r>
              <a:rPr lang="en-US" altLang="ja-JP" dirty="0" err="1"/>
              <a:t>AppResources</a:t>
            </a:r>
            <a:r>
              <a:rPr lang="en-US" altLang="ja-JP" dirty="0"/>
              <a:t> </a:t>
            </a:r>
            <a:r>
              <a:rPr lang="en-US" altLang="ja-JP" dirty="0" err="1"/>
              <a:t>LocalizedResources</a:t>
            </a:r>
            <a:r>
              <a:rPr lang="en-US" altLang="ja-JP" dirty="0"/>
              <a:t> { get { return </a:t>
            </a:r>
            <a:r>
              <a:rPr lang="en-US" altLang="ja-JP" dirty="0" err="1"/>
              <a:t>localizedresources</a:t>
            </a:r>
            <a:r>
              <a:rPr lang="en-US" altLang="ja-JP" dirty="0"/>
              <a:t>; } }</a:t>
            </a:r>
            <a:br>
              <a:rPr lang="en-US" altLang="ja-JP" dirty="0"/>
            </a:br>
            <a:r>
              <a:rPr lang="en-US" altLang="ja-JP" dirty="0"/>
              <a:t>    }</a:t>
            </a:r>
            <a:br>
              <a:rPr lang="en-US" altLang="ja-JP" dirty="0"/>
            </a:br>
            <a:r>
              <a:rPr lang="en-US" altLang="ja-JP" dirty="0"/>
              <a:t>}</a:t>
            </a:r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9218" name="Picture 2" descr="http://uchukamen.files.wordpress.com/2012/04/imag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5040560" cy="237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9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effectLst/>
              </a:rPr>
              <a:t>5. </a:t>
            </a:r>
            <a:r>
              <a:rPr lang="en-US" altLang="ja-JP" dirty="0" err="1" smtClean="0">
                <a:effectLst/>
              </a:rPr>
              <a:t>App.xaml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4437112"/>
            <a:ext cx="8229600" cy="1224176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en-US" altLang="ja-JP" sz="1600" dirty="0" err="1"/>
              <a:t>xmlns:local</a:t>
            </a:r>
            <a:r>
              <a:rPr lang="en-US" altLang="ja-JP" sz="1600" dirty="0"/>
              <a:t>=”PhoneApp123” </a:t>
            </a:r>
            <a:r>
              <a:rPr lang="ja-JP" altLang="en-US" sz="1600" dirty="0"/>
              <a:t>参照を追加する</a:t>
            </a:r>
            <a:r>
              <a:rPr lang="ja-JP" altLang="en-US" sz="1600" dirty="0" smtClean="0"/>
              <a:t>。</a:t>
            </a:r>
            <a:endParaRPr lang="en-US" altLang="ja-JP" sz="1600" dirty="0" smtClean="0"/>
          </a:p>
          <a:p>
            <a:pPr marL="137160" indent="0">
              <a:buNone/>
            </a:pPr>
            <a:endParaRPr lang="en-US" altLang="ja-JP" sz="1600" dirty="0" smtClean="0"/>
          </a:p>
          <a:p>
            <a:pPr marL="137160" indent="0">
              <a:buNone/>
            </a:pPr>
            <a:r>
              <a:rPr lang="en-US" altLang="ja-JP" sz="1600" dirty="0" err="1"/>
              <a:t>App.xaml</a:t>
            </a:r>
            <a:r>
              <a:rPr lang="en-US" altLang="ja-JP" sz="1600" dirty="0"/>
              <a:t> </a:t>
            </a:r>
            <a:r>
              <a:rPr lang="ja-JP" altLang="en-US" sz="1600" dirty="0"/>
              <a:t>の</a:t>
            </a:r>
            <a:r>
              <a:rPr lang="en-US" altLang="ja-JP" sz="1600" dirty="0" err="1"/>
              <a:t>Application.Resources</a:t>
            </a:r>
            <a:r>
              <a:rPr lang="en-US" altLang="ja-JP" sz="1600" dirty="0"/>
              <a:t> </a:t>
            </a:r>
            <a:r>
              <a:rPr lang="ja-JP" altLang="en-US" sz="1600" dirty="0"/>
              <a:t>に次のリソースを追加する。 </a:t>
            </a:r>
            <a:r>
              <a:rPr lang="en-US" altLang="ja-JP" sz="1600" dirty="0"/>
              <a:t>&lt;</a:t>
            </a:r>
            <a:r>
              <a:rPr lang="en-US" altLang="ja-JP" sz="1600" dirty="0" err="1"/>
              <a:t>Application.Resources</a:t>
            </a:r>
            <a:r>
              <a:rPr lang="en-US" altLang="ja-JP" sz="1600" dirty="0"/>
              <a:t>&gt; </a:t>
            </a:r>
            <a:br>
              <a:rPr lang="en-US" altLang="ja-JP" sz="1600" dirty="0"/>
            </a:br>
            <a:r>
              <a:rPr lang="en-US" altLang="ja-JP" sz="1600" dirty="0"/>
              <a:t>     &lt;</a:t>
            </a:r>
            <a:r>
              <a:rPr lang="en-US" altLang="ja-JP" sz="1600" dirty="0" err="1"/>
              <a:t>local:LocalizedStrings</a:t>
            </a:r>
            <a:r>
              <a:rPr lang="en-US" altLang="ja-JP" sz="1600" dirty="0"/>
              <a:t> x:Key=”LocalizedStrings” /&gt; </a:t>
            </a:r>
            <a:br>
              <a:rPr lang="en-US" altLang="ja-JP" sz="1600" dirty="0"/>
            </a:br>
            <a:r>
              <a:rPr lang="en-US" altLang="ja-JP" sz="1600" dirty="0"/>
              <a:t>&lt;/</a:t>
            </a:r>
            <a:r>
              <a:rPr lang="en-US" altLang="ja-JP" sz="1600" dirty="0" err="1"/>
              <a:t>Application.Resources</a:t>
            </a:r>
            <a:r>
              <a:rPr lang="en-US" altLang="ja-JP" sz="1600" dirty="0"/>
              <a:t>&gt; </a:t>
            </a:r>
          </a:p>
        </p:txBody>
      </p:sp>
      <p:pic>
        <p:nvPicPr>
          <p:cNvPr id="10242" name="Picture 2" descr="http://uchukamen.files.wordpress.com/2012/04/image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59817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6.</a:t>
            </a:r>
            <a:r>
              <a:rPr lang="ja-JP" altLang="en-US" dirty="0">
                <a:effectLst/>
              </a:rPr>
              <a:t>画面要素にデータバインドする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8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altLang="ja-JP" dirty="0"/>
              <a:t>&lt;</a:t>
            </a:r>
            <a:r>
              <a:rPr lang="en-US" altLang="ja-JP" dirty="0" err="1"/>
              <a:t>StackPanel</a:t>
            </a:r>
            <a:r>
              <a:rPr lang="en-US" altLang="ja-JP" dirty="0"/>
              <a:t> x:Name=”ContentPanel” </a:t>
            </a:r>
            <a:endParaRPr lang="en-US" altLang="ja-JP" dirty="0" smtClean="0"/>
          </a:p>
          <a:p>
            <a:pPr marL="137160" indent="0">
              <a:buNone/>
            </a:pPr>
            <a:r>
              <a:rPr lang="en-US" altLang="ja-JP" dirty="0"/>
              <a:t>	</a:t>
            </a:r>
            <a:r>
              <a:rPr lang="en-US" altLang="ja-JP" dirty="0" err="1" smtClean="0"/>
              <a:t>Grid.Row</a:t>
            </a:r>
            <a:r>
              <a:rPr lang="en-US" altLang="ja-JP" dirty="0"/>
              <a:t>=”1″ Margin=”12,0,12,0″&gt;</a:t>
            </a:r>
            <a:br>
              <a:rPr lang="en-US" altLang="ja-JP" dirty="0"/>
            </a:br>
            <a:r>
              <a:rPr lang="en-US" altLang="ja-JP" dirty="0"/>
              <a:t>    &lt;</a:t>
            </a:r>
            <a:r>
              <a:rPr lang="en-US" altLang="ja-JP" dirty="0" err="1"/>
              <a:t>TextBlock</a:t>
            </a:r>
            <a:r>
              <a:rPr lang="en-US" altLang="ja-JP" dirty="0"/>
              <a:t> Name=”textBlock1″ </a:t>
            </a:r>
            <a:endParaRPr lang="en-US" altLang="ja-JP" dirty="0" smtClean="0"/>
          </a:p>
          <a:p>
            <a:pPr marL="13716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Text</a:t>
            </a:r>
            <a:r>
              <a:rPr lang="en-US" altLang="ja-JP" dirty="0"/>
              <a:t>=”{Binding Path=</a:t>
            </a:r>
            <a:r>
              <a:rPr lang="en-US" altLang="ja-JP" dirty="0" err="1"/>
              <a:t>LocalizedResources.Greeting</a:t>
            </a:r>
            <a:r>
              <a:rPr lang="en-US" altLang="ja-JP" dirty="0"/>
              <a:t>, </a:t>
            </a:r>
            <a:endParaRPr lang="en-US" altLang="ja-JP" dirty="0" smtClean="0"/>
          </a:p>
          <a:p>
            <a:pPr marL="13716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Source</a:t>
            </a:r>
            <a:r>
              <a:rPr lang="en-US" altLang="ja-JP" dirty="0"/>
              <a:t>={</a:t>
            </a:r>
            <a:r>
              <a:rPr lang="en-US" altLang="ja-JP" dirty="0" err="1"/>
              <a:t>StaticResource</a:t>
            </a:r>
            <a:r>
              <a:rPr lang="en-US" altLang="ja-JP" dirty="0"/>
              <a:t> </a:t>
            </a:r>
            <a:r>
              <a:rPr lang="en-US" altLang="ja-JP" dirty="0" err="1"/>
              <a:t>LocalizedStrings</a:t>
            </a:r>
            <a:r>
              <a:rPr lang="en-US" altLang="ja-JP" dirty="0"/>
              <a:t>}}” </a:t>
            </a:r>
            <a:endParaRPr lang="en-US" altLang="ja-JP" dirty="0" smtClean="0"/>
          </a:p>
          <a:p>
            <a:pPr marL="137160" indent="0">
              <a:buNone/>
            </a:pPr>
            <a:r>
              <a:rPr lang="en-US" altLang="ja-JP" dirty="0"/>
              <a:t>	</a:t>
            </a:r>
            <a:r>
              <a:rPr lang="en-US" altLang="ja-JP" dirty="0" err="1" smtClean="0"/>
              <a:t>FontSize</a:t>
            </a:r>
            <a:r>
              <a:rPr lang="en-US" altLang="ja-JP" dirty="0"/>
              <a:t>=”40″ /&gt;</a:t>
            </a:r>
            <a:br>
              <a:rPr lang="en-US" altLang="ja-JP" dirty="0"/>
            </a:br>
            <a:r>
              <a:rPr lang="en-US" altLang="ja-JP" dirty="0"/>
              <a:t>    &lt;</a:t>
            </a:r>
            <a:r>
              <a:rPr lang="en-US" altLang="ja-JP" dirty="0" err="1"/>
              <a:t>TextBlock</a:t>
            </a:r>
            <a:r>
              <a:rPr lang="en-US" altLang="ja-JP" dirty="0"/>
              <a:t> Name=”textBlock2″ </a:t>
            </a:r>
            <a:endParaRPr lang="en-US" altLang="ja-JP" dirty="0" smtClean="0"/>
          </a:p>
          <a:p>
            <a:pPr marL="13716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Text</a:t>
            </a:r>
            <a:r>
              <a:rPr lang="en-US" altLang="ja-JP" dirty="0"/>
              <a:t>=”{Binding Path=</a:t>
            </a:r>
            <a:r>
              <a:rPr lang="en-US" altLang="ja-JP" dirty="0" err="1"/>
              <a:t>LocalizedResources.Farewell</a:t>
            </a:r>
            <a:r>
              <a:rPr lang="en-US" altLang="ja-JP" dirty="0"/>
              <a:t>, </a:t>
            </a:r>
            <a:endParaRPr lang="en-US" altLang="ja-JP" dirty="0" smtClean="0"/>
          </a:p>
          <a:p>
            <a:pPr marL="13716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Source</a:t>
            </a:r>
            <a:r>
              <a:rPr lang="en-US" altLang="ja-JP" dirty="0"/>
              <a:t>={</a:t>
            </a:r>
            <a:r>
              <a:rPr lang="en-US" altLang="ja-JP" dirty="0" err="1"/>
              <a:t>StaticResource</a:t>
            </a:r>
            <a:r>
              <a:rPr lang="en-US" altLang="ja-JP" dirty="0"/>
              <a:t> </a:t>
            </a:r>
            <a:r>
              <a:rPr lang="en-US" altLang="ja-JP" dirty="0" err="1"/>
              <a:t>LocalizedStrings</a:t>
            </a:r>
            <a:r>
              <a:rPr lang="en-US" altLang="ja-JP" dirty="0" smtClean="0"/>
              <a:t>}}”</a:t>
            </a:r>
          </a:p>
          <a:p>
            <a:pPr marL="13716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 </a:t>
            </a:r>
            <a:r>
              <a:rPr lang="en-US" altLang="ja-JP" dirty="0" err="1"/>
              <a:t>FontSize</a:t>
            </a:r>
            <a:r>
              <a:rPr lang="en-US" altLang="ja-JP" dirty="0"/>
              <a:t>=”40″ /&gt;</a:t>
            </a:r>
            <a:br>
              <a:rPr lang="en-US" altLang="ja-JP" dirty="0"/>
            </a:br>
            <a:r>
              <a:rPr lang="en-US" altLang="ja-JP" dirty="0"/>
              <a:t>&lt;/</a:t>
            </a:r>
            <a:r>
              <a:rPr lang="en-US" altLang="ja-JP" dirty="0" err="1"/>
              <a:t>StackPanel</a:t>
            </a:r>
            <a:r>
              <a:rPr lang="en-US" altLang="ja-JP" dirty="0"/>
              <a:t>&gt;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08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自己紹介</a:t>
            </a:r>
            <a:endParaRPr lang="en-US" altLang="ja-JP" dirty="0" smtClean="0"/>
          </a:p>
          <a:p>
            <a:r>
              <a:rPr lang="ja-JP" altLang="en-US" dirty="0" smtClean="0"/>
              <a:t>多国語言語対応のすすめ</a:t>
            </a:r>
            <a:endParaRPr lang="en-US" altLang="ja-JP" dirty="0" smtClean="0"/>
          </a:p>
          <a:p>
            <a:r>
              <a:rPr lang="en-US" altLang="ja-JP" dirty="0"/>
              <a:t>Windows Phone </a:t>
            </a:r>
            <a:r>
              <a:rPr lang="ja-JP" altLang="en-US" dirty="0"/>
              <a:t>多国語対応</a:t>
            </a:r>
            <a:r>
              <a:rPr lang="ja-JP" altLang="en-US" dirty="0" smtClean="0"/>
              <a:t>方法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FFFF00"/>
                </a:solidFill>
              </a:rPr>
              <a:t>多国語対応</a:t>
            </a:r>
            <a:r>
              <a:rPr lang="ja-JP" altLang="en-US" dirty="0">
                <a:solidFill>
                  <a:srgbClr val="FFFF00"/>
                </a:solidFill>
              </a:rPr>
              <a:t>時</a:t>
            </a:r>
            <a:r>
              <a:rPr lang="ja-JP" altLang="en-US" dirty="0" smtClean="0">
                <a:solidFill>
                  <a:srgbClr val="FFFF00"/>
                </a:solidFill>
              </a:rPr>
              <a:t>の注意</a:t>
            </a:r>
            <a:endParaRPr lang="en-US" altLang="ja-JP" dirty="0">
              <a:solidFill>
                <a:srgbClr val="FFFF00"/>
              </a:solidFill>
            </a:endParaRP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57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Marketplace </a:t>
            </a:r>
            <a:r>
              <a:rPr kumimoji="1" lang="ja-JP" altLang="en-US" dirty="0" smtClean="0"/>
              <a:t>にアップ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709160"/>
          </a:xfrm>
        </p:spPr>
        <p:txBody>
          <a:bodyPr/>
          <a:lstStyle/>
          <a:p>
            <a:r>
              <a:rPr kumimoji="1" lang="en-US" altLang="ja-JP" dirty="0" smtClean="0"/>
              <a:t>Marketplace </a:t>
            </a:r>
            <a:r>
              <a:rPr kumimoji="1" lang="ja-JP" altLang="en-US" dirty="0" smtClean="0"/>
              <a:t>からアプリを利用できるようにするには、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err="1" smtClean="0"/>
              <a:t>AppHub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からアプリを登録します。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196752"/>
            <a:ext cx="797536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8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Marketplace </a:t>
            </a:r>
            <a:r>
              <a:rPr kumimoji="1" lang="ja-JP" altLang="en-US" dirty="0" smtClean="0"/>
              <a:t>にアップ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709160"/>
          </a:xfrm>
        </p:spPr>
        <p:txBody>
          <a:bodyPr/>
          <a:lstStyle/>
          <a:p>
            <a:r>
              <a:rPr kumimoji="1" lang="en-US" altLang="ja-JP" dirty="0" err="1" smtClean="0"/>
              <a:t>AppHub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にサブミットするときに、言語の数だけ</a:t>
            </a:r>
            <a:r>
              <a:rPr lang="ja-JP" altLang="en-US" dirty="0" smtClean="0"/>
              <a:t>説明、アートワーク、スクリーンショットをアップロードする必要がある。</a:t>
            </a:r>
            <a:endParaRPr lang="en-US" altLang="ja-JP" dirty="0" smtClean="0"/>
          </a:p>
          <a:p>
            <a:pPr marL="137160" indent="0">
              <a:buNone/>
            </a:pPr>
            <a:endParaRPr kumimoji="1" lang="ja-JP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59" y="1412776"/>
            <a:ext cx="397106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1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スクリーンショット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スクリーンショットも言語の数だけ必要</a:t>
            </a:r>
            <a:endParaRPr kumimoji="1" lang="en-US" altLang="ja-JP" dirty="0" smtClean="0"/>
          </a:p>
          <a:p>
            <a:r>
              <a:rPr lang="ja-JP" altLang="en-US" dirty="0" smtClean="0"/>
              <a:t>最低限のスクリーンショットにする</a:t>
            </a:r>
            <a:endParaRPr kumimoji="1" lang="ja-JP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5783137" cy="432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0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自己紹介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FFFF00"/>
                </a:solidFill>
              </a:rPr>
              <a:t>多国語言語対応のすすめ</a:t>
            </a:r>
            <a:endParaRPr lang="en-US" altLang="ja-JP" dirty="0" smtClean="0">
              <a:solidFill>
                <a:srgbClr val="FFFF00"/>
              </a:solidFill>
            </a:endParaRPr>
          </a:p>
          <a:p>
            <a:r>
              <a:rPr lang="en-US" altLang="ja-JP" dirty="0"/>
              <a:t>Windows Phone </a:t>
            </a:r>
            <a:r>
              <a:rPr lang="ja-JP" altLang="en-US" dirty="0"/>
              <a:t>多国語対応</a:t>
            </a:r>
            <a:r>
              <a:rPr lang="ja-JP" altLang="en-US" dirty="0" smtClean="0"/>
              <a:t>方法</a:t>
            </a:r>
            <a:endParaRPr lang="en-US" altLang="ja-JP" dirty="0" smtClean="0"/>
          </a:p>
          <a:p>
            <a:r>
              <a:rPr lang="ja-JP" altLang="en-US" dirty="0" smtClean="0"/>
              <a:t>多国語対応</a:t>
            </a:r>
            <a:r>
              <a:rPr lang="ja-JP" altLang="en-US" dirty="0"/>
              <a:t>時</a:t>
            </a:r>
            <a:r>
              <a:rPr lang="ja-JP" altLang="en-US" dirty="0" smtClean="0"/>
              <a:t>の注意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91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アイコン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7931224" cy="4896544"/>
          </a:xfrm>
        </p:spPr>
        <p:txBody>
          <a:bodyPr/>
          <a:lstStyle/>
          <a:p>
            <a:r>
              <a:rPr lang="ja-JP" altLang="en-US" dirty="0" smtClean="0"/>
              <a:t>言語共通のピクトグラムにする</a:t>
            </a:r>
            <a:endParaRPr lang="en-US" altLang="ja-JP" dirty="0" smtClean="0"/>
          </a:p>
          <a:p>
            <a:r>
              <a:rPr lang="en-US" altLang="ja-JP" dirty="0" smtClean="0"/>
              <a:t>99x99, 173x173, 200x200</a:t>
            </a:r>
            <a:r>
              <a:rPr lang="ja-JP" altLang="en-US" dirty="0" smtClean="0"/>
              <a:t>の３種類</a:t>
            </a:r>
            <a:endParaRPr lang="en-US" altLang="ja-JP" dirty="0" smtClean="0"/>
          </a:p>
          <a:p>
            <a:r>
              <a:rPr kumimoji="1" lang="ja-JP" altLang="en-US" dirty="0" smtClean="0"/>
              <a:t>言語、サイズともに</a:t>
            </a:r>
            <a:r>
              <a:rPr lang="ja-JP" altLang="en-US" dirty="0" smtClean="0"/>
              <a:t>共通のデザインでよい</a:t>
            </a:r>
            <a:endParaRPr lang="en-US" altLang="ja-JP" dirty="0" smtClean="0"/>
          </a:p>
          <a:p>
            <a:r>
              <a:rPr lang="ja-JP" altLang="en-US" dirty="0"/>
              <a:t>絵だけなら審査に落ちない</a:t>
            </a:r>
            <a:endParaRPr lang="en-US" altLang="ja-JP" dirty="0"/>
          </a:p>
          <a:p>
            <a:r>
              <a:rPr lang="ja-JP" altLang="en-US" dirty="0"/>
              <a:t>スクリーンショット</a:t>
            </a:r>
            <a:r>
              <a:rPr lang="ja-JP" altLang="en-US" dirty="0" smtClean="0"/>
              <a:t>なら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言語非依存の画像</a:t>
            </a:r>
            <a:endParaRPr kumimoji="1" lang="en-US" altLang="ja-JP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352436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5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リソース数は最小限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140968"/>
            <a:ext cx="5194920" cy="3168392"/>
          </a:xfrm>
        </p:spPr>
        <p:txBody>
          <a:bodyPr/>
          <a:lstStyle/>
          <a:p>
            <a:r>
              <a:rPr kumimoji="1" lang="ja-JP" altLang="en-US" dirty="0" smtClean="0"/>
              <a:t>リソース数は最小限にする</a:t>
            </a:r>
            <a:endParaRPr kumimoji="1" lang="en-US" altLang="ja-JP" dirty="0" smtClean="0"/>
          </a:p>
          <a:p>
            <a:r>
              <a:rPr lang="ja-JP" altLang="en-US" dirty="0" smtClean="0"/>
              <a:t>日本語環境で、英語を使っているだけで、審査に落ちることもある</a:t>
            </a:r>
            <a:endParaRPr lang="en-US" altLang="ja-JP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3"/>
            <a:ext cx="67056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1/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947" y="1268760"/>
            <a:ext cx="2875555" cy="47925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1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リソース数は最小限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168392"/>
          </a:xfrm>
        </p:spPr>
        <p:txBody>
          <a:bodyPr/>
          <a:lstStyle/>
          <a:p>
            <a:r>
              <a:rPr kumimoji="1" lang="ja-JP" altLang="en-US" dirty="0" smtClean="0"/>
              <a:t>リソース数は最小限にする</a:t>
            </a:r>
            <a:endParaRPr kumimoji="1" lang="en-US" altLang="ja-JP" dirty="0" smtClean="0"/>
          </a:p>
          <a:p>
            <a:r>
              <a:rPr lang="ja-JP" altLang="en-US" dirty="0" smtClean="0"/>
              <a:t>日本語環境で、英語を使っているだけで、審査に落ちた</a:t>
            </a:r>
            <a:endParaRPr lang="en-US" altLang="ja-JP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3"/>
            <a:ext cx="67056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752600"/>
            <a:ext cx="89439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07" y="1052736"/>
            <a:ext cx="2922181" cy="4870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自動翻訳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4968552"/>
          </a:xfrm>
        </p:spPr>
        <p:txBody>
          <a:bodyPr/>
          <a:lstStyle/>
          <a:p>
            <a:r>
              <a:rPr lang="ja-JP" altLang="en-US" dirty="0"/>
              <a:t>自動</a:t>
            </a:r>
            <a:r>
              <a:rPr lang="ja-JP" altLang="en-US" dirty="0" smtClean="0"/>
              <a:t>翻訳はあてにならない。</a:t>
            </a:r>
            <a:endParaRPr lang="en-US" altLang="ja-JP" dirty="0" smtClean="0"/>
          </a:p>
          <a:p>
            <a:r>
              <a:rPr lang="ja-JP" altLang="en-US" dirty="0"/>
              <a:t>翻訳</a:t>
            </a:r>
            <a:r>
              <a:rPr lang="ja-JP" altLang="en-US" dirty="0" smtClean="0"/>
              <a:t>業者に出すと、</a:t>
            </a:r>
            <a:r>
              <a:rPr lang="en-US" altLang="ja-JP" dirty="0" smtClean="0"/>
              <a:t>A4/200</a:t>
            </a:r>
            <a:r>
              <a:rPr lang="ja-JP" altLang="en-US" dirty="0" smtClean="0"/>
              <a:t>ワード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4000</a:t>
            </a:r>
            <a:r>
              <a:rPr lang="ja-JP" altLang="en-US" dirty="0" smtClean="0"/>
              <a:t>円～</a:t>
            </a:r>
            <a:r>
              <a:rPr lang="en-US" altLang="ja-JP" dirty="0" smtClean="0"/>
              <a:t>7000</a:t>
            </a:r>
            <a:r>
              <a:rPr lang="ja-JP" altLang="en-US" dirty="0" smtClean="0"/>
              <a:t>円（１言語あたり）</a:t>
            </a:r>
            <a:endParaRPr lang="en-US" altLang="ja-JP" dirty="0" smtClean="0"/>
          </a:p>
          <a:p>
            <a:r>
              <a:rPr lang="ja-JP" altLang="en-US" dirty="0" smtClean="0"/>
              <a:t>予算がなければ、自動翻訳に頼るしかない。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pic>
        <p:nvPicPr>
          <p:cNvPr id="21506" name="Picture 2" descr="http://t1.gstatic.com/images?q=tbn:ANd9GcTGh3KwXuv9zH0ehkiUHYJx41nw8y69P21PxwrTlvFIq33uonNC41HMlHPh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93034"/>
            <a:ext cx="2808312" cy="21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t3.gstatic.com/images?q=tbn:ANd9GcT8E9rMsqVbbHK41F33lWENIjJlR6wsgBwwuF_e-ZAkkraIsR59ibZXjx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73016"/>
            <a:ext cx="2813265" cy="21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t3.gstatic.com/images?q=tbn:ANd9GcQOua8HJuwK6Y7ri8oBKt2Q9MtyaNlAn-SIEpf9HRDVpUQvGt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3260714" cy="209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自動翻訳時の注意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 smtClean="0"/>
              <a:t>日本語→各国語はだめ</a:t>
            </a:r>
            <a:endParaRPr lang="en-US" altLang="ja-JP" dirty="0" smtClean="0"/>
          </a:p>
          <a:p>
            <a:pPr lvl="1"/>
            <a:r>
              <a:rPr lang="ja-JP" altLang="en-US" sz="1800" dirty="0" smtClean="0"/>
              <a:t>更新をダウンロード→</a:t>
            </a:r>
            <a:r>
              <a:rPr lang="en-US" altLang="ja-JP" sz="1800" dirty="0" smtClean="0"/>
              <a:t> Updating is downloaded. </a:t>
            </a:r>
          </a:p>
          <a:p>
            <a:pPr lvl="1"/>
            <a:r>
              <a:rPr lang="en-US" altLang="ja-JP" sz="1800" dirty="0" smtClean="0"/>
              <a:t>Download updates</a:t>
            </a:r>
            <a:r>
              <a:rPr lang="ja-JP" altLang="en-US" sz="1800" dirty="0" smtClean="0"/>
              <a:t>→最新版をダウンロードします。</a:t>
            </a:r>
            <a:endParaRPr lang="en-US" altLang="ja-JP" sz="1800" dirty="0" smtClean="0"/>
          </a:p>
          <a:p>
            <a:pPr lvl="1"/>
            <a:r>
              <a:rPr lang="ja-JP" altLang="en-US" sz="1800" dirty="0" smtClean="0"/>
              <a:t>最新版をダウンロードします→</a:t>
            </a:r>
            <a:r>
              <a:rPr lang="en-US" altLang="ja-JP" sz="1800" dirty="0" smtClean="0"/>
              <a:t> The latest version is downloaded. </a:t>
            </a:r>
          </a:p>
          <a:p>
            <a:pPr lvl="1"/>
            <a:r>
              <a:rPr lang="ja-JP" altLang="en-US" sz="1800" dirty="0" smtClean="0"/>
              <a:t>最新版をダウンロードします→</a:t>
            </a:r>
            <a:r>
              <a:rPr lang="en-US" altLang="ja-JP" sz="1800" dirty="0" smtClean="0"/>
              <a:t> </a:t>
            </a:r>
            <a:r>
              <a:rPr lang="de-DE" altLang="ja-JP" sz="1800" dirty="0" smtClean="0"/>
              <a:t>Ich lade die letzte Ausgabe</a:t>
            </a:r>
            <a:endParaRPr lang="en-US" altLang="ja-JP" sz="1800" dirty="0" smtClean="0"/>
          </a:p>
          <a:p>
            <a:pPr lvl="1"/>
            <a:endParaRPr lang="en-US" altLang="ja-JP" sz="1800" dirty="0" smtClean="0"/>
          </a:p>
          <a:p>
            <a:r>
              <a:rPr lang="ja-JP" altLang="en-US" dirty="0" smtClean="0"/>
              <a:t>英語を作成→各国語に翻訳</a:t>
            </a:r>
            <a:endParaRPr lang="en-US" altLang="ja-JP" dirty="0" smtClean="0"/>
          </a:p>
          <a:p>
            <a:r>
              <a:rPr lang="ja-JP" altLang="en-US" dirty="0" smtClean="0"/>
              <a:t>英語→ヨーロッパ系は比較的</a:t>
            </a:r>
            <a:r>
              <a:rPr lang="en-US" altLang="ja-JP" dirty="0" smtClean="0"/>
              <a:t>Ok</a:t>
            </a:r>
          </a:p>
          <a:p>
            <a:r>
              <a:rPr lang="ja-JP" altLang="en-US" dirty="0" smtClean="0"/>
              <a:t>文を</a:t>
            </a:r>
            <a:r>
              <a:rPr lang="ja-JP" altLang="en-US" dirty="0"/>
              <a:t>避け</a:t>
            </a:r>
            <a:r>
              <a:rPr lang="ja-JP" altLang="en-US" dirty="0" smtClean="0"/>
              <a:t>、単語</a:t>
            </a:r>
            <a:r>
              <a:rPr lang="ja-JP" altLang="en-US" dirty="0"/>
              <a:t>、熟語で</a:t>
            </a:r>
            <a:r>
              <a:rPr lang="ja-JP" altLang="en-US" dirty="0" smtClean="0"/>
              <a:t>表現</a:t>
            </a:r>
            <a:endParaRPr lang="en-US" altLang="ja-JP" dirty="0" smtClean="0"/>
          </a:p>
          <a:p>
            <a:r>
              <a:rPr lang="ja-JP" altLang="en-US" dirty="0" smtClean="0"/>
              <a:t>極力簡単な文体（</a:t>
            </a:r>
            <a:r>
              <a:rPr lang="en-US" altLang="ja-JP" dirty="0" smtClean="0"/>
              <a:t>SV, SVC, SVO)</a:t>
            </a:r>
          </a:p>
          <a:p>
            <a:r>
              <a:rPr lang="ja-JP" altLang="en-US" dirty="0" smtClean="0"/>
              <a:t>日本語は主語が省略可能なので、自動翻訳時には主語を省略しない。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9088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リソース使用</a:t>
            </a:r>
            <a:r>
              <a:rPr kumimoji="1" lang="ja-JP" altLang="en-US" dirty="0" smtClean="0"/>
              <a:t>時の注意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原則１か所１リソース</a:t>
            </a:r>
            <a:endParaRPr lang="en-US" altLang="ja-JP" dirty="0" smtClean="0"/>
          </a:p>
          <a:p>
            <a:pPr lvl="1"/>
            <a:r>
              <a:rPr lang="ja-JP" altLang="en-US" sz="1800" dirty="0" smtClean="0"/>
              <a:t>例</a:t>
            </a:r>
            <a:r>
              <a:rPr lang="ja-JP" altLang="en-US" sz="1800" dirty="0"/>
              <a:t>：</a:t>
            </a:r>
            <a:r>
              <a:rPr lang="en-US" altLang="ja-JP" sz="1800" dirty="0" smtClean="0"/>
              <a:t>ADDRESS=”</a:t>
            </a:r>
            <a:r>
              <a:rPr lang="ja-JP" altLang="en-US" sz="1800" dirty="0" smtClean="0"/>
              <a:t>住所</a:t>
            </a:r>
            <a:r>
              <a:rPr lang="en-US" altLang="ja-JP" sz="1800" dirty="0" smtClean="0"/>
              <a:t>”</a:t>
            </a:r>
            <a:r>
              <a:rPr lang="ja-JP" altLang="en-US" sz="1800" dirty="0" err="1" smtClean="0"/>
              <a:t>、</a:t>
            </a:r>
            <a:r>
              <a:rPr lang="en-US" altLang="ja-JP" sz="1800" dirty="0" smtClean="0"/>
              <a:t>”</a:t>
            </a:r>
            <a:r>
              <a:rPr lang="ja-JP" altLang="en-US" sz="1800" dirty="0" smtClean="0"/>
              <a:t>アドレス</a:t>
            </a:r>
            <a:r>
              <a:rPr lang="en-US" altLang="ja-JP" sz="1800" dirty="0" smtClean="0"/>
              <a:t>”</a:t>
            </a:r>
          </a:p>
          <a:p>
            <a:pPr marL="457200" lvl="1" indent="0">
              <a:buNone/>
            </a:pPr>
            <a:r>
              <a:rPr lang="ja-JP" altLang="en-US" sz="1800" dirty="0"/>
              <a:t>複数の場所</a:t>
            </a:r>
            <a:r>
              <a:rPr lang="ja-JP" altLang="en-US" sz="1800" dirty="0" smtClean="0"/>
              <a:t>で使用していると、定義を修正した場合、ある</a:t>
            </a:r>
            <a:r>
              <a:rPr lang="ja-JP" altLang="en-US" sz="1800" dirty="0"/>
              <a:t>場所</a:t>
            </a:r>
            <a:r>
              <a:rPr lang="ja-JP" altLang="en-US" sz="1800" dirty="0" smtClean="0"/>
              <a:t>は</a:t>
            </a:r>
            <a:r>
              <a:rPr lang="en-US" altLang="ja-JP" sz="1800" dirty="0" smtClean="0"/>
              <a:t>OK</a:t>
            </a:r>
            <a:r>
              <a:rPr lang="ja-JP" altLang="en-US" sz="1800" dirty="0" smtClean="0"/>
              <a:t>でも、別の場所でおかしくなる場合がある。</a:t>
            </a:r>
            <a:endParaRPr lang="en-US" altLang="ja-JP" sz="1800" dirty="0" smtClean="0"/>
          </a:p>
          <a:p>
            <a:pPr lvl="1"/>
            <a:endParaRPr lang="en-US" altLang="ja-JP" sz="1800" dirty="0"/>
          </a:p>
          <a:p>
            <a:pPr lvl="1"/>
            <a:endParaRPr lang="en-US" altLang="ja-JP" sz="1800" dirty="0" smtClean="0"/>
          </a:p>
          <a:p>
            <a:pPr lvl="1"/>
            <a:endParaRPr lang="en-US" altLang="ja-JP" sz="1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3888432" cy="296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10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リソース使用</a:t>
            </a:r>
            <a:r>
              <a:rPr kumimoji="1" lang="ja-JP" altLang="en-US" dirty="0" smtClean="0"/>
              <a:t>時の注意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組み合わせで使用しない</a:t>
            </a:r>
            <a:endParaRPr lang="en-US" altLang="ja-JP" dirty="0"/>
          </a:p>
          <a:p>
            <a:pPr lvl="1"/>
            <a:r>
              <a:rPr lang="en-US" altLang="ja-JP" dirty="0" smtClean="0"/>
              <a:t>Address = “</a:t>
            </a:r>
            <a:r>
              <a:rPr lang="ja-JP" altLang="en-US" dirty="0" smtClean="0"/>
              <a:t>住所</a:t>
            </a:r>
            <a:r>
              <a:rPr lang="en-US" altLang="ja-JP" dirty="0" smtClean="0"/>
              <a:t>”</a:t>
            </a:r>
          </a:p>
          <a:p>
            <a:pPr lvl="1"/>
            <a:r>
              <a:rPr lang="en-US" altLang="ja-JP" dirty="0" err="1" smtClean="0"/>
              <a:t>InputReq</a:t>
            </a:r>
            <a:r>
              <a:rPr lang="en-US" altLang="ja-JP" dirty="0" smtClean="0"/>
              <a:t> = “</a:t>
            </a:r>
            <a:r>
              <a:rPr lang="ja-JP" altLang="en-US" dirty="0" smtClean="0"/>
              <a:t>を入力してください</a:t>
            </a:r>
            <a:r>
              <a:rPr lang="en-US" altLang="ja-JP" dirty="0" smtClean="0"/>
              <a:t>”</a:t>
            </a:r>
            <a:endParaRPr lang="en-US" altLang="ja-JP" dirty="0"/>
          </a:p>
          <a:p>
            <a:pPr lvl="1"/>
            <a:r>
              <a:rPr lang="en-US" altLang="ja-JP" dirty="0" smtClean="0"/>
              <a:t> Address + </a:t>
            </a:r>
            <a:r>
              <a:rPr lang="en-US" altLang="ja-JP" dirty="0" err="1" smtClean="0"/>
              <a:t>InputReq</a:t>
            </a:r>
            <a:r>
              <a:rPr lang="en-US" altLang="ja-JP" dirty="0" smtClean="0"/>
              <a:t> = </a:t>
            </a:r>
            <a:br>
              <a:rPr lang="en-US" altLang="ja-JP" dirty="0" smtClean="0"/>
            </a:br>
            <a:r>
              <a:rPr lang="en-US" altLang="ja-JP" dirty="0" smtClean="0"/>
              <a:t>“</a:t>
            </a:r>
            <a:r>
              <a:rPr lang="ja-JP" altLang="en-US" dirty="0" smtClean="0"/>
              <a:t>住所を入力してください。</a:t>
            </a:r>
            <a:r>
              <a:rPr lang="en-US" altLang="ja-JP" dirty="0" smtClean="0"/>
              <a:t>”</a:t>
            </a:r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英語だと</a:t>
            </a:r>
            <a:endParaRPr lang="en-US" altLang="ja-JP" dirty="0" smtClean="0"/>
          </a:p>
          <a:p>
            <a:pPr lvl="1"/>
            <a:r>
              <a:rPr lang="en-US" altLang="ja-JP" dirty="0"/>
              <a:t>Address = </a:t>
            </a:r>
            <a:r>
              <a:rPr lang="en-US" altLang="ja-JP" dirty="0" smtClean="0"/>
              <a:t>“Address”</a:t>
            </a:r>
            <a:endParaRPr lang="en-US" altLang="ja-JP" dirty="0"/>
          </a:p>
          <a:p>
            <a:pPr lvl="1"/>
            <a:r>
              <a:rPr lang="en-US" altLang="ja-JP" dirty="0" err="1"/>
              <a:t>InputReq</a:t>
            </a:r>
            <a:r>
              <a:rPr lang="en-US" altLang="ja-JP" dirty="0"/>
              <a:t> = </a:t>
            </a:r>
            <a:r>
              <a:rPr lang="en-US" altLang="ja-JP" dirty="0" smtClean="0"/>
              <a:t>“Please input ”</a:t>
            </a:r>
            <a:endParaRPr lang="en-US" altLang="ja-JP" dirty="0"/>
          </a:p>
          <a:p>
            <a:pPr lvl="1"/>
            <a:r>
              <a:rPr lang="en-US" altLang="ja-JP" dirty="0"/>
              <a:t> Address + </a:t>
            </a:r>
            <a:r>
              <a:rPr lang="en-US" altLang="ja-JP" dirty="0" err="1"/>
              <a:t>InputReq</a:t>
            </a:r>
            <a:r>
              <a:rPr lang="en-US" altLang="ja-JP" dirty="0"/>
              <a:t> =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“Address Please input”</a:t>
            </a:r>
            <a:endParaRPr lang="en-US" altLang="ja-JP" dirty="0"/>
          </a:p>
          <a:p>
            <a:pPr lvl="1"/>
            <a:endParaRPr lang="en-US" altLang="ja-JP" sz="1800" dirty="0" smtClean="0"/>
          </a:p>
        </p:txBody>
      </p:sp>
    </p:spTree>
    <p:extLst>
      <p:ext uri="{BB962C8B-B14F-4D97-AF65-F5344CB8AC3E}">
        <p14:creationId xmlns:p14="http://schemas.microsoft.com/office/powerpoint/2010/main" val="7342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リソース使用</a:t>
            </a:r>
            <a:r>
              <a:rPr kumimoji="1" lang="ja-JP" altLang="en-US" dirty="0" smtClean="0"/>
              <a:t>時の注意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パラメータを</a:t>
            </a:r>
            <a:r>
              <a:rPr lang="ja-JP" altLang="en-US" dirty="0" smtClean="0"/>
              <a:t>使用しない</a:t>
            </a:r>
            <a:endParaRPr lang="en-US" altLang="ja-JP" dirty="0"/>
          </a:p>
          <a:p>
            <a:pPr lvl="1"/>
            <a:r>
              <a:rPr lang="ja-JP" altLang="en-US" dirty="0"/>
              <a:t>氏名</a:t>
            </a:r>
            <a:r>
              <a:rPr lang="en-US" altLang="ja-JP" dirty="0" smtClean="0"/>
              <a:t> = “$1”, </a:t>
            </a:r>
            <a:r>
              <a:rPr lang="en-US" altLang="ja-JP" dirty="0" err="1" smtClean="0"/>
              <a:t>fammilyName</a:t>
            </a:r>
            <a:r>
              <a:rPr lang="en-US" altLang="ja-JP" dirty="0" smtClean="0"/>
              <a:t>, </a:t>
            </a:r>
            <a:br>
              <a:rPr lang="en-US" altLang="ja-JP" dirty="0" smtClean="0"/>
            </a:br>
            <a:r>
              <a:rPr lang="en-US" altLang="ja-JP" dirty="0" smtClean="0"/>
              <a:t>       + “$2”, </a:t>
            </a:r>
            <a:r>
              <a:rPr lang="en-US" altLang="ja-JP" dirty="0" err="1" smtClean="0"/>
              <a:t>lastName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宇宙仮面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/>
              <a:t>氏名</a:t>
            </a:r>
            <a:r>
              <a:rPr lang="en-US" altLang="ja-JP" dirty="0"/>
              <a:t> = “$1”, </a:t>
            </a:r>
            <a:r>
              <a:rPr lang="en-US" altLang="ja-JP" dirty="0" err="1"/>
              <a:t>fammilyName</a:t>
            </a:r>
            <a:r>
              <a:rPr lang="en-US" altLang="ja-JP" dirty="0"/>
              <a:t>, </a:t>
            </a:r>
            <a:br>
              <a:rPr lang="en-US" altLang="ja-JP" dirty="0"/>
            </a:br>
            <a:r>
              <a:rPr lang="en-US" altLang="ja-JP" dirty="0"/>
              <a:t>       + “$2”, </a:t>
            </a:r>
            <a:r>
              <a:rPr lang="en-US" altLang="ja-JP" dirty="0" err="1"/>
              <a:t>lastName</a:t>
            </a:r>
            <a:endParaRPr lang="en-US" altLang="ja-JP" dirty="0"/>
          </a:p>
          <a:p>
            <a:pPr lvl="1"/>
            <a:r>
              <a:rPr lang="en-US" altLang="ja-JP" dirty="0" err="1" smtClean="0"/>
              <a:t>Uchu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Kamen</a:t>
            </a:r>
            <a:endParaRPr lang="en-US" altLang="ja-JP" dirty="0" smtClean="0"/>
          </a:p>
          <a:p>
            <a:pPr lvl="1"/>
            <a:r>
              <a:rPr lang="ja-JP" altLang="en-US" dirty="0"/>
              <a:t>英文で</a:t>
            </a:r>
            <a:r>
              <a:rPr lang="ja-JP" altLang="en-US" dirty="0" smtClean="0"/>
              <a:t>は、</a:t>
            </a:r>
            <a:r>
              <a:rPr lang="en-US" altLang="ja-JP" dirty="0" smtClean="0"/>
              <a:t>”</a:t>
            </a:r>
            <a:r>
              <a:rPr lang="en-US" altLang="ja-JP" dirty="0" err="1" smtClean="0"/>
              <a:t>Uchu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Kamen</a:t>
            </a:r>
            <a:r>
              <a:rPr lang="en-US" altLang="ja-JP" dirty="0" smtClean="0"/>
              <a:t>”</a:t>
            </a:r>
            <a:br>
              <a:rPr lang="en-US" altLang="ja-JP" dirty="0" smtClean="0"/>
            </a:br>
            <a:r>
              <a:rPr lang="ja-JP" altLang="en-US" dirty="0" smtClean="0"/>
              <a:t>または、　</a:t>
            </a:r>
            <a:r>
              <a:rPr lang="en-US" altLang="ja-JP" dirty="0" smtClean="0"/>
              <a:t>“</a:t>
            </a:r>
            <a:r>
              <a:rPr lang="en-US" altLang="ja-JP" dirty="0" err="1" smtClean="0"/>
              <a:t>Kamen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Uchu</a:t>
            </a:r>
            <a:r>
              <a:rPr lang="en-US" altLang="ja-JP" dirty="0" smtClean="0"/>
              <a:t>”</a:t>
            </a:r>
            <a:endParaRPr lang="en-US" altLang="ja-JP" dirty="0"/>
          </a:p>
          <a:p>
            <a:pPr lvl="1"/>
            <a:endParaRPr lang="en-US" altLang="ja-JP" sz="1800" dirty="0" smtClean="0"/>
          </a:p>
        </p:txBody>
      </p:sp>
    </p:spTree>
    <p:extLst>
      <p:ext uri="{BB962C8B-B14F-4D97-AF65-F5344CB8AC3E}">
        <p14:creationId xmlns:p14="http://schemas.microsoft.com/office/powerpoint/2010/main" val="10860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有料版</a:t>
            </a:r>
            <a:r>
              <a:rPr lang="ja-JP" altLang="en-US" dirty="0" smtClean="0"/>
              <a:t>で注意すべき点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709160"/>
          </a:xfrm>
        </p:spPr>
        <p:txBody>
          <a:bodyPr/>
          <a:lstStyle/>
          <a:p>
            <a:r>
              <a:rPr kumimoji="1" lang="ja-JP" altLang="en-US" dirty="0" smtClean="0"/>
              <a:t>タイムキーパー</a:t>
            </a:r>
            <a:endParaRPr kumimoji="1" lang="en-US" altLang="ja-JP" dirty="0" smtClean="0"/>
          </a:p>
          <a:p>
            <a:r>
              <a:rPr lang="ja-JP" altLang="en-US" dirty="0" smtClean="0"/>
              <a:t>英日</a:t>
            </a:r>
            <a:endParaRPr lang="en-US" altLang="ja-JP" dirty="0" smtClean="0"/>
          </a:p>
          <a:p>
            <a:r>
              <a:rPr lang="en-US" altLang="ja-JP" dirty="0" smtClean="0"/>
              <a:t>Trial/</a:t>
            </a:r>
            <a:r>
              <a:rPr lang="ja-JP" altLang="en-US" dirty="0" smtClean="0"/>
              <a:t>有料化対応</a:t>
            </a:r>
            <a:endParaRPr lang="en-US" altLang="ja-JP" dirty="0" smtClean="0"/>
          </a:p>
          <a:p>
            <a:r>
              <a:rPr kumimoji="1" lang="en-US" altLang="ja-JP" dirty="0" smtClean="0"/>
              <a:t>90</a:t>
            </a:r>
            <a:r>
              <a:rPr kumimoji="1" lang="ja-JP" altLang="en-US" dirty="0" smtClean="0"/>
              <a:t>円</a:t>
            </a:r>
            <a:endParaRPr kumimoji="1" lang="en-US" altLang="ja-JP" dirty="0" smtClean="0"/>
          </a:p>
          <a:p>
            <a:r>
              <a:rPr kumimoji="1" lang="ja-JP" altLang="en-US" dirty="0" smtClean="0"/>
              <a:t>トライアル版は、５分でタイムアウト</a:t>
            </a:r>
            <a:endParaRPr kumimoji="1" lang="en-US" altLang="ja-JP" dirty="0" smtClean="0"/>
          </a:p>
          <a:p>
            <a:r>
              <a:rPr kumimoji="1" lang="ja-JP" altLang="en-US" dirty="0" smtClean="0"/>
              <a:t>フル版は、タイムアウト抑制</a:t>
            </a:r>
            <a:endParaRPr kumimoji="1" lang="en-US" altLang="ja-JP" dirty="0" smtClean="0"/>
          </a:p>
        </p:txBody>
      </p:sp>
      <p:pic>
        <p:nvPicPr>
          <p:cNvPr id="24578" name="Picture 2" descr="1/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2894721" cy="48245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3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Trial </a:t>
            </a:r>
            <a:r>
              <a:rPr kumimoji="1" lang="ja-JP" altLang="en-US" dirty="0" smtClean="0"/>
              <a:t>は有効か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9399" y="980728"/>
            <a:ext cx="8229600" cy="648112"/>
          </a:xfrm>
        </p:spPr>
        <p:txBody>
          <a:bodyPr/>
          <a:lstStyle/>
          <a:p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ダウンロード、うち </a:t>
            </a:r>
            <a:r>
              <a:rPr kumimoji="1" lang="en-US" altLang="ja-JP" dirty="0" smtClean="0"/>
              <a:t>paid 1</a:t>
            </a:r>
            <a:endParaRPr kumimoji="1" lang="ja-JP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7246962" cy="33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5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Windows Phone 8</a:t>
            </a:r>
            <a:r>
              <a:rPr lang="ja-JP" altLang="en-US" dirty="0"/>
              <a:t> </a:t>
            </a:r>
            <a:r>
              <a:rPr lang="ja-JP" altLang="en-US" dirty="0" smtClean="0"/>
              <a:t>の新機能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3610744" cy="4968552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 smtClean="0"/>
              <a:t>デュアルコア、最大</a:t>
            </a:r>
            <a:r>
              <a:rPr lang="en-US" altLang="ja-JP" dirty="0"/>
              <a:t>64</a:t>
            </a:r>
            <a:r>
              <a:rPr lang="ja-JP" altLang="en-US" dirty="0" smtClean="0"/>
              <a:t>コアを</a:t>
            </a:r>
            <a:r>
              <a:rPr lang="ja-JP" altLang="en-US" dirty="0"/>
              <a:t>サポート</a:t>
            </a:r>
          </a:p>
          <a:p>
            <a:r>
              <a:rPr lang="en-US" altLang="ja-JP" dirty="0"/>
              <a:t>WVGA(800×480)</a:t>
            </a:r>
            <a:r>
              <a:rPr lang="ja-JP" altLang="en-US" dirty="0" err="1"/>
              <a:t>、</a:t>
            </a:r>
            <a:r>
              <a:rPr lang="en-US" altLang="ja-JP" dirty="0"/>
              <a:t>WXGA(1280×768)</a:t>
            </a:r>
            <a:r>
              <a:rPr lang="ja-JP" altLang="en-US" dirty="0" err="1"/>
              <a:t>、</a:t>
            </a:r>
            <a:r>
              <a:rPr lang="en-US" altLang="ja-JP" dirty="0"/>
              <a:t>720p(1280×720)</a:t>
            </a:r>
            <a:r>
              <a:rPr lang="ja-JP" altLang="en-US" dirty="0"/>
              <a:t>をサポート</a:t>
            </a:r>
          </a:p>
          <a:p>
            <a:r>
              <a:rPr lang="ja-JP" altLang="en-US" dirty="0" smtClean="0"/>
              <a:t>外部</a:t>
            </a:r>
            <a:r>
              <a:rPr lang="ja-JP" altLang="en-US" dirty="0"/>
              <a:t>メモリに</a:t>
            </a:r>
            <a:r>
              <a:rPr lang="en-US" altLang="ja-JP" dirty="0" err="1"/>
              <a:t>microSD</a:t>
            </a:r>
            <a:r>
              <a:rPr lang="ja-JP" altLang="en-US" dirty="0"/>
              <a:t>をサポート</a:t>
            </a:r>
          </a:p>
          <a:p>
            <a:r>
              <a:rPr lang="en-US" altLang="ja-JP" dirty="0" smtClean="0"/>
              <a:t>Internet </a:t>
            </a:r>
            <a:r>
              <a:rPr lang="en-US" altLang="ja-JP" dirty="0"/>
              <a:t>Explorer </a:t>
            </a:r>
            <a:r>
              <a:rPr lang="en-US" altLang="ja-JP" dirty="0" smtClean="0"/>
              <a:t>10</a:t>
            </a:r>
            <a:endParaRPr lang="ja-JP" altLang="en-US" dirty="0"/>
          </a:p>
          <a:p>
            <a:r>
              <a:rPr lang="en-US" altLang="ja-JP" dirty="0" smtClean="0"/>
              <a:t>Windows8</a:t>
            </a:r>
            <a:r>
              <a:rPr lang="ja-JP" altLang="en-US" dirty="0"/>
              <a:t>と共通の</a:t>
            </a:r>
            <a:r>
              <a:rPr lang="en-US" altLang="ja-JP" dirty="0"/>
              <a:t>Direct X</a:t>
            </a:r>
            <a:r>
              <a:rPr lang="ja-JP" altLang="en-US" dirty="0" err="1"/>
              <a:t>、</a:t>
            </a:r>
            <a:r>
              <a:rPr lang="ja-JP" altLang="en-US" dirty="0"/>
              <a:t>グラフィックドライバを搭載</a:t>
            </a:r>
          </a:p>
          <a:p>
            <a:r>
              <a:rPr lang="en-US" altLang="ja-JP" dirty="0" smtClean="0"/>
              <a:t>NFC</a:t>
            </a:r>
            <a:r>
              <a:rPr lang="ja-JP" altLang="en-US" dirty="0"/>
              <a:t>の</a:t>
            </a:r>
            <a:r>
              <a:rPr lang="ja-JP" altLang="en-US" dirty="0" smtClean="0"/>
              <a:t>サポート</a:t>
            </a:r>
            <a:endParaRPr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355976" y="1268760"/>
            <a:ext cx="4536504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オフラインマップのサポート</a:t>
            </a:r>
          </a:p>
          <a:p>
            <a:r>
              <a:rPr lang="en-US" altLang="ja-JP" sz="2400" dirty="0" err="1" smtClean="0"/>
              <a:t>BitLocker</a:t>
            </a:r>
            <a:r>
              <a:rPr lang="ja-JP" altLang="en-US" sz="2400" dirty="0" smtClean="0"/>
              <a:t>による暗号化</a:t>
            </a:r>
          </a:p>
          <a:p>
            <a:r>
              <a:rPr lang="en-US" altLang="ja-JP" sz="2400" dirty="0" smtClean="0"/>
              <a:t>Office</a:t>
            </a:r>
            <a:r>
              <a:rPr lang="ja-JP" altLang="en-US" sz="2400" dirty="0" smtClean="0"/>
              <a:t>アプリをサポート</a:t>
            </a:r>
          </a:p>
          <a:p>
            <a:r>
              <a:rPr lang="ja-JP" altLang="en-US" sz="2400" dirty="0" smtClean="0"/>
              <a:t>タイルのサイズ拡大・縮小をサポート</a:t>
            </a:r>
          </a:p>
          <a:p>
            <a:r>
              <a:rPr lang="en-US" altLang="ja-JP" sz="2400" dirty="0" smtClean="0"/>
              <a:t>SQLite</a:t>
            </a:r>
            <a:r>
              <a:rPr lang="ja-JP" altLang="en-US" sz="2400" dirty="0" smtClean="0"/>
              <a:t>エンジン搭載</a:t>
            </a:r>
          </a:p>
          <a:p>
            <a:r>
              <a:rPr lang="en-US" altLang="ja-JP" sz="2400" dirty="0" smtClean="0"/>
              <a:t>Skype</a:t>
            </a:r>
            <a:r>
              <a:rPr lang="ja-JP" altLang="en-US" sz="2400" dirty="0" smtClean="0"/>
              <a:t>との完全統合、電話のように扱える</a:t>
            </a:r>
          </a:p>
          <a:p>
            <a:r>
              <a:rPr lang="ja-JP" altLang="en-US" sz="2400" dirty="0" smtClean="0"/>
              <a:t>マルチタスクのサポート</a:t>
            </a:r>
          </a:p>
          <a:p>
            <a:r>
              <a:rPr lang="en-US" altLang="ja-JP" sz="2400" dirty="0" smtClean="0"/>
              <a:t>180</a:t>
            </a:r>
            <a:r>
              <a:rPr lang="ja-JP" altLang="en-US" sz="2400" dirty="0" smtClean="0"/>
              <a:t>ヶ国</a:t>
            </a:r>
            <a:r>
              <a:rPr lang="en-US" altLang="ja-JP" sz="2400" dirty="0" smtClean="0"/>
              <a:t>50</a:t>
            </a:r>
            <a:r>
              <a:rPr lang="ja-JP" altLang="en-US" sz="2400" dirty="0" smtClean="0"/>
              <a:t>の言語をサポート</a:t>
            </a:r>
          </a:p>
          <a:p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572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有償化の注意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Trial/</a:t>
            </a:r>
            <a:r>
              <a:rPr lang="ja-JP" altLang="en-US" dirty="0" smtClean="0"/>
              <a:t>有償だと、ダウロード数が極端に減る</a:t>
            </a:r>
            <a:endParaRPr lang="en-US" altLang="ja-JP" dirty="0" smtClean="0"/>
          </a:p>
          <a:p>
            <a:r>
              <a:rPr lang="ja-JP" altLang="en-US" dirty="0" smtClean="0"/>
              <a:t>数を増やす、知名度を広げるのであれば、有償化は避け、フリー版で展開。</a:t>
            </a:r>
            <a:endParaRPr lang="en-US" altLang="ja-JP" dirty="0" smtClean="0"/>
          </a:p>
          <a:p>
            <a:r>
              <a:rPr lang="ja-JP" altLang="en-US" dirty="0" smtClean="0"/>
              <a:t>どうしても欲しくなるアプリであること。</a:t>
            </a:r>
            <a:endParaRPr lang="en-US" altLang="ja-JP" dirty="0" smtClean="0"/>
          </a:p>
          <a:p>
            <a:r>
              <a:rPr lang="en-US" altLang="ja-JP" dirty="0" smtClean="0"/>
              <a:t>Basic</a:t>
            </a:r>
            <a:r>
              <a:rPr lang="ja-JP" altLang="en-US" dirty="0" smtClean="0"/>
              <a:t>版</a:t>
            </a:r>
            <a:r>
              <a:rPr lang="en-US" altLang="ja-JP" dirty="0" smtClean="0"/>
              <a:t>(Free Version) </a:t>
            </a:r>
            <a:r>
              <a:rPr lang="en-US" altLang="ja-JP" dirty="0"/>
              <a:t>/ </a:t>
            </a:r>
            <a:r>
              <a:rPr lang="en-US" altLang="ja-JP" dirty="0" smtClean="0"/>
              <a:t>Pro</a:t>
            </a:r>
            <a:r>
              <a:rPr lang="ja-JP" altLang="en-US" dirty="0" smtClean="0"/>
              <a:t>版</a:t>
            </a:r>
            <a:r>
              <a:rPr lang="en-US" altLang="ja-JP" dirty="0" smtClean="0"/>
              <a:t>(Trial Version) </a:t>
            </a:r>
            <a:r>
              <a:rPr lang="ja-JP" altLang="en-US" dirty="0"/>
              <a:t>の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種類を用意。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22581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8300" y="1839913"/>
            <a:ext cx="8382000" cy="4109367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まもなく、</a:t>
            </a:r>
            <a:r>
              <a:rPr kumimoji="1" lang="en-US" altLang="ja-JP" dirty="0" smtClean="0"/>
              <a:t>Windows 8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Windows Phone 8 </a:t>
            </a:r>
            <a:r>
              <a:rPr kumimoji="1" lang="ja-JP" altLang="en-US" dirty="0" err="1" smtClean="0"/>
              <a:t>がリ</a:t>
            </a:r>
            <a:r>
              <a:rPr kumimoji="1" lang="ja-JP" altLang="en-US" dirty="0" smtClean="0"/>
              <a:t>リースされますね</a:t>
            </a:r>
            <a:endParaRPr kumimoji="1" lang="en-US" altLang="ja-JP" dirty="0" smtClean="0"/>
          </a:p>
          <a:p>
            <a:r>
              <a:rPr lang="ja-JP" altLang="en-US" dirty="0" smtClean="0"/>
              <a:t>どちらも同じスキームで多国語対応が可能です</a:t>
            </a:r>
            <a:endParaRPr lang="en-US" altLang="ja-JP" dirty="0" smtClean="0"/>
          </a:p>
          <a:p>
            <a:r>
              <a:rPr lang="ja-JP" altLang="en-US" dirty="0" smtClean="0"/>
              <a:t>多国語</a:t>
            </a:r>
            <a:r>
              <a:rPr lang="ja-JP" altLang="en-US" dirty="0"/>
              <a:t>対応</a:t>
            </a:r>
            <a:r>
              <a:rPr lang="ja-JP" altLang="en-US" dirty="0" smtClean="0"/>
              <a:t>は難しくありません</a:t>
            </a:r>
            <a:endParaRPr lang="en-US" altLang="ja-JP" dirty="0" smtClean="0"/>
          </a:p>
          <a:p>
            <a:r>
              <a:rPr kumimoji="1" lang="ja-JP" altLang="en-US" dirty="0" smtClean="0"/>
              <a:t>工数は、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倍以内で８か国対応、ダウンロード数</a:t>
            </a:r>
            <a:r>
              <a:rPr lang="ja-JP" altLang="en-US" dirty="0" smtClean="0"/>
              <a:t>は数十</a:t>
            </a:r>
            <a:r>
              <a:rPr kumimoji="1" lang="ja-JP" altLang="en-US" dirty="0" smtClean="0"/>
              <a:t>倍</a:t>
            </a:r>
            <a:endParaRPr kumimoji="1" lang="en-US" altLang="ja-JP" dirty="0" smtClean="0"/>
          </a:p>
          <a:p>
            <a:r>
              <a:rPr lang="ja-JP" altLang="en-US" dirty="0" smtClean="0"/>
              <a:t>みなさんも、多国語対応して、世界を狙ってみてはいかがでしょうか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368300" y="767292"/>
            <a:ext cx="8394700" cy="455509"/>
          </a:xfrm>
        </p:spPr>
        <p:txBody>
          <a:bodyPr/>
          <a:lstStyle/>
          <a:p>
            <a:r>
              <a:rPr kumimoji="1" lang="ja-JP" altLang="en-US" dirty="0" smtClean="0"/>
              <a:t>多国語対応しよう！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0741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多国語対応のすすめ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少子・高齢化による</a:t>
            </a:r>
            <a:r>
              <a:rPr lang="ja-JP" altLang="en-US" dirty="0" smtClean="0"/>
              <a:t>日本縮退・成長限界</a:t>
            </a:r>
            <a:endParaRPr lang="en-US" altLang="ja-JP" dirty="0"/>
          </a:p>
          <a:p>
            <a:r>
              <a:rPr lang="ja-JP" altLang="en-US" dirty="0" smtClean="0"/>
              <a:t>グローバル・マーケットは既に存在</a:t>
            </a:r>
            <a:endParaRPr lang="en-US" altLang="ja-JP" dirty="0"/>
          </a:p>
          <a:p>
            <a:r>
              <a:rPr lang="ja-JP" altLang="en-US" dirty="0" smtClean="0"/>
              <a:t>中印などの急成長</a:t>
            </a:r>
            <a:endParaRPr lang="en-US" altLang="ja-JP" dirty="0"/>
          </a:p>
          <a:p>
            <a:r>
              <a:rPr lang="ja-JP" altLang="en-US" dirty="0" smtClean="0"/>
              <a:t>多国語対応環境あり</a:t>
            </a:r>
            <a:endParaRPr lang="en-US" altLang="ja-JP" dirty="0" smtClean="0"/>
          </a:p>
          <a:p>
            <a:r>
              <a:rPr lang="ja-JP" altLang="en-US" dirty="0" smtClean="0"/>
              <a:t>マーケットプレースの整備</a:t>
            </a:r>
            <a:endParaRPr lang="en-US" altLang="ja-JP" dirty="0" smtClean="0"/>
          </a:p>
          <a:p>
            <a:r>
              <a:rPr kumimoji="1" lang="ja-JP" altLang="en-US" dirty="0" smtClean="0"/>
              <a:t>課金スキーム完備</a:t>
            </a:r>
            <a:endParaRPr kumimoji="1" lang="en-US" altLang="ja-JP" dirty="0"/>
          </a:p>
          <a:p>
            <a:r>
              <a:rPr lang="en-US" altLang="ja-JP" dirty="0" smtClean="0"/>
              <a:t>WEB</a:t>
            </a:r>
            <a:r>
              <a:rPr lang="ja-JP" altLang="en-US" dirty="0"/>
              <a:t>上での</a:t>
            </a:r>
            <a:r>
              <a:rPr lang="ja-JP" altLang="en-US" dirty="0" smtClean="0"/>
              <a:t>自動翻訳環境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→　グローバル対応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71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質問　</a:t>
            </a:r>
            <a:r>
              <a:rPr lang="ja-JP" altLang="en-US" dirty="0" smtClean="0"/>
              <a:t>ターゲット言語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日本語のみ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日英</a:t>
            </a:r>
            <a:r>
              <a:rPr lang="ja-JP" altLang="en-US" dirty="0"/>
              <a:t>（</a:t>
            </a:r>
            <a:r>
              <a:rPr lang="ja-JP" altLang="en-US" dirty="0" smtClean="0"/>
              <a:t>英→日、日→英）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dirty="0" smtClean="0"/>
              <a:t>多言語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8083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疑問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海外で受けれられるの？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開発・サポートは大変じゃない？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苦労して、海外対応する必要があるの？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064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実証実験　アナログ時計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709160"/>
          </a:xfrm>
        </p:spPr>
        <p:txBody>
          <a:bodyPr/>
          <a:lstStyle/>
          <a:p>
            <a:r>
              <a:rPr lang="en-US" altLang="ja-JP" dirty="0"/>
              <a:t>2012</a:t>
            </a:r>
            <a:r>
              <a:rPr lang="ja-JP" altLang="en-US" dirty="0"/>
              <a:t>年５月公</a:t>
            </a:r>
            <a:r>
              <a:rPr lang="ja-JP" altLang="en-US" dirty="0" smtClean="0"/>
              <a:t>開</a:t>
            </a:r>
            <a:endParaRPr kumimoji="1" lang="en-US" altLang="ja-JP" dirty="0" smtClean="0"/>
          </a:p>
          <a:p>
            <a:r>
              <a:rPr kumimoji="1" lang="ja-JP" altLang="en-US" dirty="0" smtClean="0"/>
              <a:t>アナログ時計</a:t>
            </a:r>
            <a:endParaRPr kumimoji="1" lang="en-US" altLang="ja-JP" dirty="0" smtClean="0"/>
          </a:p>
          <a:p>
            <a:r>
              <a:rPr kumimoji="1" lang="ja-JP" altLang="en-US" dirty="0" smtClean="0"/>
              <a:t>主要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か国語対応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13314" name="Picture 2" descr="1/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947" y="1268760"/>
            <a:ext cx="2875555" cy="47925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1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実装例</a:t>
            </a:r>
            <a:endParaRPr kumimoji="1" lang="ja-JP" altLang="en-US" dirty="0"/>
          </a:p>
        </p:txBody>
      </p:sp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23950"/>
            <a:ext cx="2026920" cy="337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3950"/>
            <a:ext cx="2026920" cy="337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7125"/>
            <a:ext cx="2026920" cy="337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3950"/>
            <a:ext cx="2026920" cy="337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13050"/>
            <a:ext cx="2026920" cy="337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14" y="2813050"/>
            <a:ext cx="2026920" cy="337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0" y="4505325"/>
            <a:ext cx="2026920" cy="337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84" y="4502150"/>
            <a:ext cx="2026920" cy="337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584" y="2813050"/>
            <a:ext cx="2026920" cy="337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44" y="2813050"/>
            <a:ext cx="2026920" cy="337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6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CLT2010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0000FF"/>
      </a:accent1>
      <a:accent2>
        <a:srgbClr val="FF0000"/>
      </a:accent2>
      <a:accent3>
        <a:srgbClr val="4AFF01"/>
      </a:accent3>
      <a:accent4>
        <a:srgbClr val="A747C1"/>
      </a:accent4>
      <a:accent5>
        <a:srgbClr val="00B0F0"/>
      </a:accent5>
      <a:accent6>
        <a:srgbClr val="FFC000"/>
      </a:accent6>
      <a:hlink>
        <a:srgbClr val="FF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</TotalTime>
  <Words>1107</Words>
  <Application>Microsoft Office PowerPoint</Application>
  <PresentationFormat>画面に合わせる (4:3)</PresentationFormat>
  <Paragraphs>238</Paragraphs>
  <Slides>41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2" baseType="lpstr">
      <vt:lpstr>Office ​​テーマ</vt:lpstr>
      <vt:lpstr>Windows Phone プログラミング 多国語対応のすすめ</vt:lpstr>
      <vt:lpstr>本日のテーマ</vt:lpstr>
      <vt:lpstr>Agenda</vt:lpstr>
      <vt:lpstr>Windows Phone 8 の新機能</vt:lpstr>
      <vt:lpstr>多国語対応のすすめ</vt:lpstr>
      <vt:lpstr>質問　ターゲット言語</vt:lpstr>
      <vt:lpstr>疑問</vt:lpstr>
      <vt:lpstr>実証実験　アナログ時計</vt:lpstr>
      <vt:lpstr>実装例</vt:lpstr>
      <vt:lpstr>質問　どの国が一番？</vt:lpstr>
      <vt:lpstr>ダウンロード結果</vt:lpstr>
      <vt:lpstr>国別ダウンロード状況</vt:lpstr>
      <vt:lpstr>多国語対応</vt:lpstr>
      <vt:lpstr>日本語＋お勧めの8か国語</vt:lpstr>
      <vt:lpstr>Agenda</vt:lpstr>
      <vt:lpstr>1.リソースファイルの追加</vt:lpstr>
      <vt:lpstr>1.リソースファイルの追加</vt:lpstr>
      <vt:lpstr>2. ニュートラル言語の確認</vt:lpstr>
      <vt:lpstr>3.プロジェクトにリソースを追加する</vt:lpstr>
      <vt:lpstr>3.プロジェクトにリソースを追加する</vt:lpstr>
      <vt:lpstr>3.プロジェクトにリソースを追加する</vt:lpstr>
      <vt:lpstr>3.プロジェクトにリソースを追加する</vt:lpstr>
      <vt:lpstr>4.クラスの追加より、LocalizedStrings.cs を追加</vt:lpstr>
      <vt:lpstr>5. App.xaml</vt:lpstr>
      <vt:lpstr>6.画面要素にデータバインドする</vt:lpstr>
      <vt:lpstr>Agenda</vt:lpstr>
      <vt:lpstr>Marketplace にアップ</vt:lpstr>
      <vt:lpstr>Marketplace にアップ</vt:lpstr>
      <vt:lpstr>スクリーンショット</vt:lpstr>
      <vt:lpstr>アイコン</vt:lpstr>
      <vt:lpstr>リソース数は最小限</vt:lpstr>
      <vt:lpstr>リソース数は最小限</vt:lpstr>
      <vt:lpstr>自動翻訳</vt:lpstr>
      <vt:lpstr>自動翻訳時の注意</vt:lpstr>
      <vt:lpstr>リソース使用時の注意</vt:lpstr>
      <vt:lpstr>リソース使用時の注意</vt:lpstr>
      <vt:lpstr>リソース使用時の注意</vt:lpstr>
      <vt:lpstr>有料版で注意すべき点</vt:lpstr>
      <vt:lpstr>Trial は有効か?</vt:lpstr>
      <vt:lpstr>有償化の注意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宇宙仮面</dc:creator>
  <cp:lastModifiedBy>宇宙仮面</cp:lastModifiedBy>
  <cp:revision>80</cp:revision>
  <dcterms:created xsi:type="dcterms:W3CDTF">2012-07-31T06:49:17Z</dcterms:created>
  <dcterms:modified xsi:type="dcterms:W3CDTF">2012-08-05T02:10:06Z</dcterms:modified>
</cp:coreProperties>
</file>